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9" r:id="rId2"/>
    <p:sldId id="256" r:id="rId3"/>
    <p:sldId id="664" r:id="rId4"/>
    <p:sldId id="652" r:id="rId5"/>
    <p:sldId id="655" r:id="rId6"/>
    <p:sldId id="656" r:id="rId7"/>
    <p:sldId id="657" r:id="rId8"/>
    <p:sldId id="313" r:id="rId9"/>
    <p:sldId id="375" r:id="rId10"/>
    <p:sldId id="667" r:id="rId11"/>
    <p:sldId id="362" r:id="rId12"/>
    <p:sldId id="376" r:id="rId13"/>
    <p:sldId id="377" r:id="rId14"/>
    <p:sldId id="378" r:id="rId15"/>
    <p:sldId id="379" r:id="rId16"/>
    <p:sldId id="380" r:id="rId17"/>
    <p:sldId id="374" r:id="rId18"/>
    <p:sldId id="275" r:id="rId19"/>
    <p:sldId id="666" r:id="rId20"/>
    <p:sldId id="368" r:id="rId21"/>
    <p:sldId id="369" r:id="rId22"/>
    <p:sldId id="370" r:id="rId23"/>
    <p:sldId id="371" r:id="rId24"/>
    <p:sldId id="372" r:id="rId25"/>
    <p:sldId id="3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9824" autoAdjust="0"/>
  </p:normalViewPr>
  <p:slideViewPr>
    <p:cSldViewPr snapToGrid="0">
      <p:cViewPr varScale="1">
        <p:scale>
          <a:sx n="100" d="100"/>
          <a:sy n="100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FC60BF-5AAE-4895-AF83-7E2D90F5D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06FF7-33BC-4AEE-9478-275C611B95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2E310-6A97-44F8-9E3B-D62C7DB393DE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FCFF7-55F2-442E-841C-41E151525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2BE5C-6933-4E31-8DF2-5305011DCB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AC4E-0ACD-4D51-852F-8FE4EA5B06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30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47CA-D325-4CEC-88DF-276BCEFDA1F8}" type="datetimeFigureOut">
              <a:rPr lang="en-IN" smtClean="0"/>
              <a:t>02-07-2021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9796-B098-47AD-9CCA-A56D0E1CAD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93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how a standardized toolkit </a:t>
            </a:r>
            <a:r>
              <a:rPr lang="en-GB"/>
              <a:t>enables digital transformation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3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oneM2M interworks with various IoT device technologies 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E.g., 3GPP, OCF, ZWAVE, Bluetooth, ZigBee,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86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oneM2M provides an abstracted &amp; simplified API for applications to communicate with devices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All devices are represented as oneM2M devices regardless of the technology they use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Via standardized oneM2M API, App developers can manage devices in a simpler and uniform manner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99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oneM2M provides an abstracted &amp; simplified API for applications to communicate with devices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All devices are represented as oneM2M devices regardless of the technology they use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Via standardized oneM2M API, App developers can manage devices in a simpler and uniform manner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767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Once abstracted into oneM2M,  App Developers can sense/control all IoT devices in a common and uniform manner 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Turn switch on/off, sample sensor reading,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17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649885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3131683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613480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4095278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D63EC87-C95A-4085-9B48-CD37D2254C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736" cy="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42" tIns="47421" rIns="94842" bIns="4742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4000"/>
              </a:lnSpc>
              <a:buSzPct val="100000"/>
            </a:pPr>
            <a:fld id="{73E83CF7-5195-4B7F-866D-C5890F291E9E}" type="slidenum">
              <a:rPr lang="en-US" altLang="en-US" sz="15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buSzPct val="100000"/>
              </a:pPr>
              <a:t>18</a:t>
            </a:fld>
            <a:endParaRPr lang="en-US" altLang="en-US" sz="15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65175"/>
            <a:ext cx="67071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531" y="4782318"/>
            <a:ext cx="6795567" cy="4528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81797" algn="l"/>
                <a:tab pos="963595" algn="l"/>
                <a:tab pos="1445392" algn="l"/>
                <a:tab pos="1927189" algn="l"/>
                <a:tab pos="2408987" algn="l"/>
                <a:tab pos="2890784" algn="l"/>
                <a:tab pos="3372582" algn="l"/>
                <a:tab pos="3854379" algn="l"/>
                <a:tab pos="4336176" algn="l"/>
                <a:tab pos="4817974" algn="l"/>
                <a:tab pos="5299771" algn="l"/>
                <a:tab pos="5781568" algn="l"/>
                <a:tab pos="6263366" algn="l"/>
                <a:tab pos="6745163" algn="l"/>
                <a:tab pos="7226960" algn="l"/>
                <a:tab pos="7708758" algn="l"/>
                <a:tab pos="8190555" algn="l"/>
                <a:tab pos="8672352" algn="l"/>
                <a:tab pos="9154150" algn="l"/>
                <a:tab pos="9635947" algn="l"/>
              </a:tabLst>
            </a:pPr>
            <a:endParaRPr lang="en-US" altLang="en-US" sz="21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53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649885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3131683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613480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4095278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D63EC87-C95A-4085-9B48-CD37D2254C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736" cy="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42" tIns="47421" rIns="94842" bIns="4742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4000"/>
              </a:lnSpc>
              <a:buSzPct val="100000"/>
            </a:pPr>
            <a:fld id="{73E83CF7-5195-4B7F-866D-C5890F291E9E}" type="slidenum">
              <a:rPr lang="en-US" altLang="en-US" sz="15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buSzPct val="100000"/>
              </a:pPr>
              <a:t>19</a:t>
            </a:fld>
            <a:endParaRPr lang="en-US" altLang="en-US" sz="15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65175"/>
            <a:ext cx="67071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531" y="4782318"/>
            <a:ext cx="6795567" cy="4528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81797" algn="l"/>
                <a:tab pos="963595" algn="l"/>
                <a:tab pos="1445392" algn="l"/>
                <a:tab pos="1927189" algn="l"/>
                <a:tab pos="2408987" algn="l"/>
                <a:tab pos="2890784" algn="l"/>
                <a:tab pos="3372582" algn="l"/>
                <a:tab pos="3854379" algn="l"/>
                <a:tab pos="4336176" algn="l"/>
                <a:tab pos="4817974" algn="l"/>
                <a:tab pos="5299771" algn="l"/>
                <a:tab pos="5781568" algn="l"/>
                <a:tab pos="6263366" algn="l"/>
                <a:tab pos="6745163" algn="l"/>
                <a:tab pos="7226960" algn="l"/>
                <a:tab pos="7708758" algn="l"/>
                <a:tab pos="8190555" algn="l"/>
                <a:tab pos="8672352" algn="l"/>
                <a:tab pos="9154150" algn="l"/>
                <a:tab pos="9635947" algn="l"/>
              </a:tabLst>
            </a:pPr>
            <a:endParaRPr lang="en-US" altLang="en-US" sz="21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532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F23ED-0E0F-4C47-9B9F-24323C66C42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4B6FF-BD86-4643-99E0-D8B89F11E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02475-C8B8-4251-8C58-017BC0B0A63B}"/>
              </a:ext>
            </a:extLst>
          </p:cNvPr>
          <p:cNvSpPr txBox="1"/>
          <p:nvPr userDrawn="1"/>
        </p:nvSpPr>
        <p:spPr>
          <a:xfrm>
            <a:off x="1289915" y="704850"/>
            <a:ext cx="967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C-DOT-TSDSI Webinar Series: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Standards for IoT – Smart Cities Perspective </a:t>
            </a:r>
            <a:endParaRPr lang="en-I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65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0609-91D5-4684-8D08-C1F640C2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190AE-A774-4F7F-B06F-5A2A6A211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F37C-FCC6-4C03-9CF4-DD497E22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7A15-6D37-464C-A4B9-AD960C7C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4189-223A-4050-B27B-8A49D5DD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A1674-BB5E-4FA9-A74B-7AFE545975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84AE7-9758-4BFD-BBB5-BD4FB59805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B2CF3-8380-4407-B9C6-42DC01F82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9AB8F-BE22-49B5-ABC6-4C004653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9FCF-95B4-4209-AD4D-EDB8F49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F470-F75C-4CD5-A237-4F9790A6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B427-E843-482C-BDFE-12B97E8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7A6C5-56D7-4842-B8AE-3DB6DCA3104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908C4-5D22-44A6-A296-CE750DD7C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E0A-4F78-47F4-875B-EA1BB747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C693-FC65-4561-8343-DB6085280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DBAF-EC9F-4E80-A0EB-40B6B866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46E4-9C71-4874-A73A-77FA4811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D75AB-6F6B-49AA-8294-8E5F8A61983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EBD5A2-2302-4F63-B622-649E4264A1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7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6846-B9B1-4B16-BA2A-E8F16E5B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4AAD-D7B0-4154-B3AB-341D2142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2714-08D5-4BA0-8034-2FE9EE4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F655-47A4-44CE-82D9-3F013823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41BE1-C4B6-4F04-9EFF-9C540BD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D85BE-957D-4311-9D1C-58F56DDECC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F2690-B530-4BD1-A639-EE732C17D1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2BC2-1FED-4CF6-B41E-2EBEE906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8581-4736-498F-945D-8F4D552A4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FBD4-CE0B-4529-982E-1EF656488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D2FFD-43BF-4A1B-BD23-CCBCFFFB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5416-EA7C-4BE8-8C7C-E5AC6345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18A4-0682-4064-ADE8-7C419517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FCF7D-C3E4-4EBB-8550-CD8DDE7D5B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A0373-7965-40A0-8DC5-1B2DE242CE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F6A8-A96D-460C-9DC7-8D1A8438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CCDE-7546-4BD6-9E5A-17CB7758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CCAA-34C9-4704-9BC0-D27D8F30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DCE2D-1166-41EE-9B9C-D86B3818D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CDCC-053A-41B0-8D8B-83D5165F8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5928D-FC7F-4AC3-BE28-2E2131AB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A8F56-EEEA-4C2C-846D-0E3BDB29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5E292-5C2D-4610-A4ED-7F910C98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372DE-3E61-4014-84D4-423AC58F2D1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F176B-7011-4140-A106-1A8F3BF84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BD1-EBF2-456C-8735-A47717BD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49864-C68F-4A0C-80CF-22169CB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F5640-FC5D-4543-99A4-2531CF9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E6423-655F-4B31-A4FE-229F404F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B241D-50C2-41C2-905B-A5E233E1CBC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899B4-8BA7-4E09-8A84-5C6D0CBFE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B598E-9703-4B70-9CA8-8256F95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3D882-2357-4F29-884F-9A5166F5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1B1FA-4166-4BED-8282-2B284060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BD933-0301-47B7-B005-5B27CD252CA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3CE93-6AA2-4636-A459-D671F84FD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237-1627-4754-A6E3-08C9F92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B91C-D4C9-41E7-BE0E-C3318438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8452-C971-4AEB-B5FF-C97B02BE3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B49E-2F58-4FE7-9D68-4E0CC385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39607-FB1F-4326-87C3-B4601421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1BB64-A4F6-43CB-96AB-3CAD9CA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9437C2-AD9E-4ADF-A5C3-3FFE38DCCA7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4D9D2-592A-428B-864E-705FDEBED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BEB8-EE52-422E-B442-21193A0C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BC77B-F4A5-4427-AFE7-8AD33A1B8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50635-E08B-402C-BE15-2928E016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A6AF-DC55-4238-A35C-B490048E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E587-BD67-4ABD-90CE-F1567C52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6B92-E585-4AFB-8B0F-39AE315D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28320-2664-41F1-9AF2-702A000FC36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30191-91D1-4FE3-A77E-79BF76A38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4ECE-5A3C-4806-8DD5-FD2908F9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EFC4-A78C-42A5-9535-E084531B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A16B-73A3-4DB4-A81A-916FEEB38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EA8E-65FC-43F9-968E-3B57095C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AD58-B879-4721-9E0C-55037D2E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9604BD-105F-4BED-82BA-A68631445B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ale.seed@interdigita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5" Type="http://schemas.openxmlformats.org/officeDocument/2006/relationships/image" Target="../media/image18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0.png"/><Relationship Id="rId18" Type="http://schemas.openxmlformats.org/officeDocument/2006/relationships/image" Target="../media/image22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5" Type="http://schemas.openxmlformats.org/officeDocument/2006/relationships/image" Target="../media/image18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0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19.sv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svg"/><Relationship Id="rId15" Type="http://schemas.openxmlformats.org/officeDocument/2006/relationships/image" Target="../media/image18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jpeg"/><Relationship Id="rId22" Type="http://schemas.openxmlformats.org/officeDocument/2006/relationships/image" Target="../media/image26.svg"/><Relationship Id="rId27" Type="http://schemas.openxmlformats.org/officeDocument/2006/relationships/image" Target="../media/image31.svg"/><Relationship Id="rId30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9DBDB-1139-4198-94E4-247D5495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7" y="1077403"/>
            <a:ext cx="11774186" cy="50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2B0811E-9033-423D-BADB-1E3C197C0402}"/>
              </a:ext>
            </a:extLst>
          </p:cNvPr>
          <p:cNvSpPr/>
          <p:nvPr/>
        </p:nvSpPr>
        <p:spPr>
          <a:xfrm>
            <a:off x="3557043" y="2904220"/>
            <a:ext cx="78700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LWM2M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66E3721C-09FB-4374-B552-1EB82CE32B16}"/>
              </a:ext>
            </a:extLst>
          </p:cNvPr>
          <p:cNvSpPr/>
          <p:nvPr/>
        </p:nvSpPr>
        <p:spPr>
          <a:xfrm>
            <a:off x="1743539" y="3353490"/>
            <a:ext cx="57361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XML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8AC242BC-5EBE-4F3D-A0C5-6D3268F09BAE}"/>
              </a:ext>
            </a:extLst>
          </p:cNvPr>
          <p:cNvSpPr/>
          <p:nvPr/>
        </p:nvSpPr>
        <p:spPr>
          <a:xfrm>
            <a:off x="2369634" y="3353489"/>
            <a:ext cx="57361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JSON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A0A0145F-5305-43CD-BEA8-2771A91962A2}"/>
              </a:ext>
            </a:extLst>
          </p:cNvPr>
          <p:cNvSpPr/>
          <p:nvPr/>
        </p:nvSpPr>
        <p:spPr>
          <a:xfrm>
            <a:off x="2999952" y="3353489"/>
            <a:ext cx="57361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CBOR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AAEED873-1A3B-4CE3-AB97-E6AF14A83A95}"/>
              </a:ext>
            </a:extLst>
          </p:cNvPr>
          <p:cNvSpPr/>
          <p:nvPr/>
        </p:nvSpPr>
        <p:spPr>
          <a:xfrm>
            <a:off x="3634963" y="3353488"/>
            <a:ext cx="1142264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00F8A518-A562-4B4A-95B6-7D972C389A1B}"/>
              </a:ext>
            </a:extLst>
          </p:cNvPr>
          <p:cNvSpPr/>
          <p:nvPr/>
        </p:nvSpPr>
        <p:spPr>
          <a:xfrm>
            <a:off x="1760968" y="3796362"/>
            <a:ext cx="718130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HTTP(s)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0581B8DE-E2A3-4AB6-A6F9-10EDC570605C}"/>
              </a:ext>
            </a:extLst>
          </p:cNvPr>
          <p:cNvSpPr/>
          <p:nvPr/>
        </p:nvSpPr>
        <p:spPr>
          <a:xfrm>
            <a:off x="1752042" y="4689531"/>
            <a:ext cx="72705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Cellular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796396D4-B5E6-4675-8ABA-0A372B6AE66B}"/>
              </a:ext>
            </a:extLst>
          </p:cNvPr>
          <p:cNvSpPr/>
          <p:nvPr/>
        </p:nvSpPr>
        <p:spPr>
          <a:xfrm>
            <a:off x="2540222" y="4689532"/>
            <a:ext cx="727057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Fixed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A8BE4F29-4E7A-4222-8A44-A54A5C5E12CE}"/>
              </a:ext>
            </a:extLst>
          </p:cNvPr>
          <p:cNvSpPr/>
          <p:nvPr/>
        </p:nvSpPr>
        <p:spPr>
          <a:xfrm>
            <a:off x="3328403" y="4689533"/>
            <a:ext cx="68063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Wi-Fi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E4C33565-5FDA-4315-9FAB-9592C45BA6FB}"/>
              </a:ext>
            </a:extLst>
          </p:cNvPr>
          <p:cNvSpPr/>
          <p:nvPr/>
        </p:nvSpPr>
        <p:spPr>
          <a:xfrm>
            <a:off x="4058677" y="4689533"/>
            <a:ext cx="72705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78F2431D-B885-4CCC-B275-4A78D2299FE1}"/>
              </a:ext>
            </a:extLst>
          </p:cNvPr>
          <p:cNvSpPr/>
          <p:nvPr/>
        </p:nvSpPr>
        <p:spPr>
          <a:xfrm>
            <a:off x="1758477" y="4238617"/>
            <a:ext cx="89052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TLS/PSK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913AA627-3FC3-4B26-A28C-AB1D08078365}"/>
              </a:ext>
            </a:extLst>
          </p:cNvPr>
          <p:cNvSpPr/>
          <p:nvPr/>
        </p:nvSpPr>
        <p:spPr>
          <a:xfrm>
            <a:off x="2716374" y="4242819"/>
            <a:ext cx="73615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TLS/PKI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4CF17515-FD85-4F69-8FB6-843632BF6DD9}"/>
              </a:ext>
            </a:extLst>
          </p:cNvPr>
          <p:cNvSpPr/>
          <p:nvPr/>
        </p:nvSpPr>
        <p:spPr>
          <a:xfrm>
            <a:off x="3516362" y="4245588"/>
            <a:ext cx="87688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DTLS/PSK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D14C67E6-5714-4F23-BF7C-374A6CC594AB}"/>
              </a:ext>
            </a:extLst>
          </p:cNvPr>
          <p:cNvSpPr/>
          <p:nvPr/>
        </p:nvSpPr>
        <p:spPr>
          <a:xfrm>
            <a:off x="4443857" y="4240308"/>
            <a:ext cx="341875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EDC1F739-6E63-4EC5-8004-F59F034AA704}"/>
              </a:ext>
            </a:extLst>
          </p:cNvPr>
          <p:cNvSpPr/>
          <p:nvPr/>
        </p:nvSpPr>
        <p:spPr>
          <a:xfrm>
            <a:off x="2536981" y="3799005"/>
            <a:ext cx="718130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CoAP(s)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FBAB8538-2398-4D7A-ACCA-36C0696CE208}"/>
              </a:ext>
            </a:extLst>
          </p:cNvPr>
          <p:cNvSpPr/>
          <p:nvPr/>
        </p:nvSpPr>
        <p:spPr>
          <a:xfrm>
            <a:off x="3312992" y="3801647"/>
            <a:ext cx="821942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MQTT(s)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455E0554-B7A9-4F41-B4D3-26E444A2D743}"/>
              </a:ext>
            </a:extLst>
          </p:cNvPr>
          <p:cNvSpPr/>
          <p:nvPr/>
        </p:nvSpPr>
        <p:spPr>
          <a:xfrm>
            <a:off x="4189890" y="3801647"/>
            <a:ext cx="595842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3FFF64C-67B1-431E-900C-DBCFC8557B39}"/>
              </a:ext>
            </a:extLst>
          </p:cNvPr>
          <p:cNvSpPr/>
          <p:nvPr/>
        </p:nvSpPr>
        <p:spPr>
          <a:xfrm>
            <a:off x="1753366" y="2902574"/>
            <a:ext cx="53189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OCF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7BD3CCB7-A5AB-4CDE-8295-7859DB09A3F8}"/>
              </a:ext>
            </a:extLst>
          </p:cNvPr>
          <p:cNvSpPr/>
          <p:nvPr/>
        </p:nvSpPr>
        <p:spPr>
          <a:xfrm>
            <a:off x="2353191" y="2902007"/>
            <a:ext cx="57592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OMA DM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8F77C5BD-C408-435F-A675-0F33EA8B2BB3}"/>
              </a:ext>
            </a:extLst>
          </p:cNvPr>
          <p:cNvSpPr/>
          <p:nvPr/>
        </p:nvSpPr>
        <p:spPr>
          <a:xfrm>
            <a:off x="3001173" y="2907224"/>
            <a:ext cx="49851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BBF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5F1AB242-B40D-479B-89E8-2C648F81CBBA}"/>
              </a:ext>
            </a:extLst>
          </p:cNvPr>
          <p:cNvSpPr/>
          <p:nvPr/>
        </p:nvSpPr>
        <p:spPr>
          <a:xfrm>
            <a:off x="4408836" y="2902006"/>
            <a:ext cx="36839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DFA03F29-61C0-4A97-99E7-281E158821B3}"/>
              </a:ext>
            </a:extLst>
          </p:cNvPr>
          <p:cNvSpPr/>
          <p:nvPr/>
        </p:nvSpPr>
        <p:spPr>
          <a:xfrm>
            <a:off x="1746198" y="2444988"/>
            <a:ext cx="83886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W3C TD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58198B1-4456-4DB2-A5EF-99FEE0258C8B}"/>
              </a:ext>
            </a:extLst>
          </p:cNvPr>
          <p:cNvSpPr/>
          <p:nvPr/>
        </p:nvSpPr>
        <p:spPr>
          <a:xfrm>
            <a:off x="2649000" y="2444987"/>
            <a:ext cx="94269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SAREF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790B628-C11E-412C-AA08-78DA96C1E542}"/>
              </a:ext>
            </a:extLst>
          </p:cNvPr>
          <p:cNvSpPr/>
          <p:nvPr/>
        </p:nvSpPr>
        <p:spPr>
          <a:xfrm>
            <a:off x="3637623" y="2444987"/>
            <a:ext cx="1142264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969" y="-59326"/>
            <a:ext cx="1115084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oneM2M abstraction enables simpler interworking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6" name="Freeform: Shape 95"/>
          <p:cNvSpPr/>
          <p:nvPr/>
        </p:nvSpPr>
        <p:spPr>
          <a:xfrm>
            <a:off x="2619427" y="2012586"/>
            <a:ext cx="739773" cy="3439320"/>
          </a:xfrm>
          <a:custGeom>
            <a:avLst/>
            <a:gdLst>
              <a:gd name="connsiteX0" fmla="*/ 818004 w 2301895"/>
              <a:gd name="connsiteY0" fmla="*/ 7879 h 2954279"/>
              <a:gd name="connsiteX1" fmla="*/ 2049904 w 2301895"/>
              <a:gd name="connsiteY1" fmla="*/ 172979 h 2954279"/>
              <a:gd name="connsiteX2" fmla="*/ 2291204 w 2301895"/>
              <a:gd name="connsiteY2" fmla="*/ 1176279 h 2954279"/>
              <a:gd name="connsiteX3" fmla="*/ 1859404 w 2301895"/>
              <a:gd name="connsiteY3" fmla="*/ 1722379 h 2954279"/>
              <a:gd name="connsiteX4" fmla="*/ 1122804 w 2301895"/>
              <a:gd name="connsiteY4" fmla="*/ 2090679 h 2954279"/>
              <a:gd name="connsiteX5" fmla="*/ 43304 w 2301895"/>
              <a:gd name="connsiteY5" fmla="*/ 2370079 h 2954279"/>
              <a:gd name="connsiteX6" fmla="*/ 221104 w 2301895"/>
              <a:gd name="connsiteY6" fmla="*/ 2954279 h 295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1895" h="2954279">
                <a:moveTo>
                  <a:pt x="818004" y="7879"/>
                </a:moveTo>
                <a:cubicBezTo>
                  <a:pt x="1311187" y="-6938"/>
                  <a:pt x="1804371" y="-21754"/>
                  <a:pt x="2049904" y="172979"/>
                </a:cubicBezTo>
                <a:cubicBezTo>
                  <a:pt x="2295437" y="367712"/>
                  <a:pt x="2322954" y="918046"/>
                  <a:pt x="2291204" y="1176279"/>
                </a:cubicBezTo>
                <a:cubicBezTo>
                  <a:pt x="2259454" y="1434512"/>
                  <a:pt x="2054137" y="1569979"/>
                  <a:pt x="1859404" y="1722379"/>
                </a:cubicBezTo>
                <a:cubicBezTo>
                  <a:pt x="1664671" y="1874779"/>
                  <a:pt x="1425487" y="1982729"/>
                  <a:pt x="1122804" y="2090679"/>
                </a:cubicBezTo>
                <a:cubicBezTo>
                  <a:pt x="820121" y="2198629"/>
                  <a:pt x="193587" y="2226146"/>
                  <a:pt x="43304" y="2370079"/>
                </a:cubicBezTo>
                <a:cubicBezTo>
                  <a:pt x="-106979" y="2514012"/>
                  <a:pt x="178771" y="2852679"/>
                  <a:pt x="221104" y="2954279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7" name="Freeform: Shape 96"/>
          <p:cNvSpPr/>
          <p:nvPr/>
        </p:nvSpPr>
        <p:spPr>
          <a:xfrm>
            <a:off x="2210336" y="2052991"/>
            <a:ext cx="699781" cy="3455354"/>
          </a:xfrm>
          <a:custGeom>
            <a:avLst/>
            <a:gdLst>
              <a:gd name="connsiteX0" fmla="*/ 1097908 w 1097908"/>
              <a:gd name="connsiteY0" fmla="*/ 0 h 3073400"/>
              <a:gd name="connsiteX1" fmla="*/ 818508 w 1097908"/>
              <a:gd name="connsiteY1" fmla="*/ 774700 h 3073400"/>
              <a:gd name="connsiteX2" fmla="*/ 970908 w 1097908"/>
              <a:gd name="connsiteY2" fmla="*/ 1320800 h 3073400"/>
              <a:gd name="connsiteX3" fmla="*/ 666108 w 1097908"/>
              <a:gd name="connsiteY3" fmla="*/ 1701800 h 3073400"/>
              <a:gd name="connsiteX4" fmla="*/ 323208 w 1097908"/>
              <a:gd name="connsiteY4" fmla="*/ 2019300 h 3073400"/>
              <a:gd name="connsiteX5" fmla="*/ 5708 w 1097908"/>
              <a:gd name="connsiteY5" fmla="*/ 2565400 h 3073400"/>
              <a:gd name="connsiteX6" fmla="*/ 120008 w 1097908"/>
              <a:gd name="connsiteY6" fmla="*/ 307340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908" h="3073400">
                <a:moveTo>
                  <a:pt x="1097908" y="0"/>
                </a:moveTo>
                <a:cubicBezTo>
                  <a:pt x="968791" y="277283"/>
                  <a:pt x="839675" y="554567"/>
                  <a:pt x="818508" y="774700"/>
                </a:cubicBezTo>
                <a:cubicBezTo>
                  <a:pt x="797341" y="994833"/>
                  <a:pt x="996308" y="1166283"/>
                  <a:pt x="970908" y="1320800"/>
                </a:cubicBezTo>
                <a:cubicBezTo>
                  <a:pt x="945508" y="1475317"/>
                  <a:pt x="774058" y="1585383"/>
                  <a:pt x="666108" y="1701800"/>
                </a:cubicBezTo>
                <a:cubicBezTo>
                  <a:pt x="558158" y="1818217"/>
                  <a:pt x="433275" y="1875367"/>
                  <a:pt x="323208" y="2019300"/>
                </a:cubicBezTo>
                <a:cubicBezTo>
                  <a:pt x="213141" y="2163233"/>
                  <a:pt x="39575" y="2389717"/>
                  <a:pt x="5708" y="2565400"/>
                </a:cubicBezTo>
                <a:cubicBezTo>
                  <a:pt x="-28159" y="2741083"/>
                  <a:pt x="98841" y="2969683"/>
                  <a:pt x="120008" y="30734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8" name="Freeform: Shape 97"/>
          <p:cNvSpPr/>
          <p:nvPr/>
        </p:nvSpPr>
        <p:spPr>
          <a:xfrm>
            <a:off x="1716025" y="2008348"/>
            <a:ext cx="1493348" cy="3499997"/>
          </a:xfrm>
          <a:custGeom>
            <a:avLst/>
            <a:gdLst>
              <a:gd name="connsiteX0" fmla="*/ 1394315 w 1882543"/>
              <a:gd name="connsiteY0" fmla="*/ 0 h 3098800"/>
              <a:gd name="connsiteX1" fmla="*/ 98915 w 1882543"/>
              <a:gd name="connsiteY1" fmla="*/ 342900 h 3098800"/>
              <a:gd name="connsiteX2" fmla="*/ 137015 w 1882543"/>
              <a:gd name="connsiteY2" fmla="*/ 1358900 h 3098800"/>
              <a:gd name="connsiteX3" fmla="*/ 518015 w 1882543"/>
              <a:gd name="connsiteY3" fmla="*/ 1727200 h 3098800"/>
              <a:gd name="connsiteX4" fmla="*/ 1457815 w 1882543"/>
              <a:gd name="connsiteY4" fmla="*/ 2044700 h 3098800"/>
              <a:gd name="connsiteX5" fmla="*/ 1876915 w 1882543"/>
              <a:gd name="connsiteY5" fmla="*/ 2425700 h 3098800"/>
              <a:gd name="connsiteX6" fmla="*/ 1661015 w 1882543"/>
              <a:gd name="connsiteY6" fmla="*/ 3098800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2543" h="3098800">
                <a:moveTo>
                  <a:pt x="1394315" y="0"/>
                </a:moveTo>
                <a:cubicBezTo>
                  <a:pt x="851390" y="58208"/>
                  <a:pt x="308465" y="116417"/>
                  <a:pt x="98915" y="342900"/>
                </a:cubicBezTo>
                <a:cubicBezTo>
                  <a:pt x="-110635" y="569383"/>
                  <a:pt x="67165" y="1128183"/>
                  <a:pt x="137015" y="1358900"/>
                </a:cubicBezTo>
                <a:cubicBezTo>
                  <a:pt x="206865" y="1589617"/>
                  <a:pt x="297882" y="1612900"/>
                  <a:pt x="518015" y="1727200"/>
                </a:cubicBezTo>
                <a:cubicBezTo>
                  <a:pt x="738148" y="1841500"/>
                  <a:pt x="1231332" y="1928283"/>
                  <a:pt x="1457815" y="2044700"/>
                </a:cubicBezTo>
                <a:cubicBezTo>
                  <a:pt x="1684298" y="2161117"/>
                  <a:pt x="1843048" y="2250017"/>
                  <a:pt x="1876915" y="2425700"/>
                </a:cubicBezTo>
                <a:cubicBezTo>
                  <a:pt x="1910782" y="2601383"/>
                  <a:pt x="1785898" y="2850091"/>
                  <a:pt x="1661015" y="309880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9" name="Freeform: Shape 98"/>
          <p:cNvSpPr/>
          <p:nvPr/>
        </p:nvSpPr>
        <p:spPr>
          <a:xfrm>
            <a:off x="3589038" y="1881744"/>
            <a:ext cx="726256" cy="3712919"/>
          </a:xfrm>
          <a:custGeom>
            <a:avLst/>
            <a:gdLst>
              <a:gd name="connsiteX0" fmla="*/ 0 w 1985686"/>
              <a:gd name="connsiteY0" fmla="*/ 4370 h 3153970"/>
              <a:gd name="connsiteX1" fmla="*/ 1828800 w 1985686"/>
              <a:gd name="connsiteY1" fmla="*/ 156770 h 3153970"/>
              <a:gd name="connsiteX2" fmla="*/ 1828800 w 1985686"/>
              <a:gd name="connsiteY2" fmla="*/ 1033070 h 3153970"/>
              <a:gd name="connsiteX3" fmla="*/ 1308100 w 1985686"/>
              <a:gd name="connsiteY3" fmla="*/ 1515670 h 3153970"/>
              <a:gd name="connsiteX4" fmla="*/ 977900 w 1985686"/>
              <a:gd name="connsiteY4" fmla="*/ 2125270 h 3153970"/>
              <a:gd name="connsiteX5" fmla="*/ 292100 w 1985686"/>
              <a:gd name="connsiteY5" fmla="*/ 2645970 h 3153970"/>
              <a:gd name="connsiteX6" fmla="*/ 228600 w 1985686"/>
              <a:gd name="connsiteY6" fmla="*/ 3153970 h 315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5686" h="3153970">
                <a:moveTo>
                  <a:pt x="0" y="4370"/>
                </a:moveTo>
                <a:cubicBezTo>
                  <a:pt x="762000" y="-5155"/>
                  <a:pt x="1524000" y="-14680"/>
                  <a:pt x="1828800" y="156770"/>
                </a:cubicBezTo>
                <a:cubicBezTo>
                  <a:pt x="2133600" y="328220"/>
                  <a:pt x="1915583" y="806587"/>
                  <a:pt x="1828800" y="1033070"/>
                </a:cubicBezTo>
                <a:cubicBezTo>
                  <a:pt x="1742017" y="1259553"/>
                  <a:pt x="1449917" y="1333637"/>
                  <a:pt x="1308100" y="1515670"/>
                </a:cubicBezTo>
                <a:cubicBezTo>
                  <a:pt x="1166283" y="1697703"/>
                  <a:pt x="1147233" y="1936887"/>
                  <a:pt x="977900" y="2125270"/>
                </a:cubicBezTo>
                <a:cubicBezTo>
                  <a:pt x="808567" y="2313653"/>
                  <a:pt x="416983" y="2474520"/>
                  <a:pt x="292100" y="2645970"/>
                </a:cubicBezTo>
                <a:cubicBezTo>
                  <a:pt x="167217" y="2817420"/>
                  <a:pt x="197908" y="2985695"/>
                  <a:pt x="228600" y="315397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788" y="1528082"/>
            <a:ext cx="1017757" cy="677271"/>
          </a:xfrm>
          <a:prstGeom prst="rect">
            <a:avLst/>
          </a:prstGeom>
        </p:spPr>
      </p:pic>
      <p:sp>
        <p:nvSpPr>
          <p:cNvPr id="95" name="Arrow: Striped Right 94"/>
          <p:cNvSpPr/>
          <p:nvPr/>
        </p:nvSpPr>
        <p:spPr>
          <a:xfrm>
            <a:off x="5500521" y="2815419"/>
            <a:ext cx="840605" cy="732233"/>
          </a:xfrm>
          <a:prstGeom prst="stripedRightArrow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F49DBED8-E496-4FF1-90A2-9BBFA55601A1}"/>
              </a:ext>
            </a:extLst>
          </p:cNvPr>
          <p:cNvSpPr/>
          <p:nvPr/>
        </p:nvSpPr>
        <p:spPr>
          <a:xfrm>
            <a:off x="9224279" y="3083271"/>
            <a:ext cx="78700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LWM2M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48F87213-B6B7-4061-988F-2297FBDF0C96}"/>
              </a:ext>
            </a:extLst>
          </p:cNvPr>
          <p:cNvSpPr/>
          <p:nvPr/>
        </p:nvSpPr>
        <p:spPr>
          <a:xfrm>
            <a:off x="7410775" y="3532541"/>
            <a:ext cx="57361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XML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54BD33C2-4836-4180-94A4-78B3DC87FCC7}"/>
              </a:ext>
            </a:extLst>
          </p:cNvPr>
          <p:cNvSpPr/>
          <p:nvPr/>
        </p:nvSpPr>
        <p:spPr>
          <a:xfrm>
            <a:off x="8036870" y="3532540"/>
            <a:ext cx="57361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JSON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4A173CB9-5E85-4AE4-A732-1C0C1785CAA8}"/>
              </a:ext>
            </a:extLst>
          </p:cNvPr>
          <p:cNvSpPr/>
          <p:nvPr/>
        </p:nvSpPr>
        <p:spPr>
          <a:xfrm>
            <a:off x="8667188" y="3532540"/>
            <a:ext cx="57361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CBOR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3B7B41E8-ED1C-4458-BB8B-5CBA3304B695}"/>
              </a:ext>
            </a:extLst>
          </p:cNvPr>
          <p:cNvSpPr/>
          <p:nvPr/>
        </p:nvSpPr>
        <p:spPr>
          <a:xfrm>
            <a:off x="9302199" y="3532539"/>
            <a:ext cx="1142264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11EC58B-6B5D-406D-845A-5009D52C4B4D}"/>
              </a:ext>
            </a:extLst>
          </p:cNvPr>
          <p:cNvSpPr/>
          <p:nvPr/>
        </p:nvSpPr>
        <p:spPr>
          <a:xfrm>
            <a:off x="7428204" y="3975413"/>
            <a:ext cx="718130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HTTP(s)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ECD5FA3-E4F7-4E0B-9137-0A7355DEEB06}"/>
              </a:ext>
            </a:extLst>
          </p:cNvPr>
          <p:cNvSpPr/>
          <p:nvPr/>
        </p:nvSpPr>
        <p:spPr>
          <a:xfrm>
            <a:off x="7419278" y="4868582"/>
            <a:ext cx="72705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Cellular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8598318C-3B2F-4FF7-A6A8-BCB6D8D8ED8A}"/>
              </a:ext>
            </a:extLst>
          </p:cNvPr>
          <p:cNvSpPr/>
          <p:nvPr/>
        </p:nvSpPr>
        <p:spPr>
          <a:xfrm>
            <a:off x="8207458" y="4868583"/>
            <a:ext cx="727057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Fixed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74552D4-47CB-428E-A05A-5DCC36956B89}"/>
              </a:ext>
            </a:extLst>
          </p:cNvPr>
          <p:cNvSpPr/>
          <p:nvPr/>
        </p:nvSpPr>
        <p:spPr>
          <a:xfrm>
            <a:off x="8995639" y="4868584"/>
            <a:ext cx="68063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Wi-Fi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E9EAD18D-A8E9-40FD-A22F-012FF8E75EA8}"/>
              </a:ext>
            </a:extLst>
          </p:cNvPr>
          <p:cNvSpPr/>
          <p:nvPr/>
        </p:nvSpPr>
        <p:spPr>
          <a:xfrm>
            <a:off x="9725913" y="4868584"/>
            <a:ext cx="72705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97C740C-72D6-4256-A3AA-A87204B8C7DB}"/>
              </a:ext>
            </a:extLst>
          </p:cNvPr>
          <p:cNvCxnSpPr/>
          <p:nvPr/>
        </p:nvCxnSpPr>
        <p:spPr>
          <a:xfrm>
            <a:off x="7782806" y="5341069"/>
            <a:ext cx="0" cy="3020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C2E783C-03C7-47B4-B7FA-FBA82F70A00D}"/>
              </a:ext>
            </a:extLst>
          </p:cNvPr>
          <p:cNvCxnSpPr/>
          <p:nvPr/>
        </p:nvCxnSpPr>
        <p:spPr>
          <a:xfrm>
            <a:off x="8570986" y="5341069"/>
            <a:ext cx="0" cy="3020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03E0C7A-7DC6-4A15-B541-0F9B84347841}"/>
              </a:ext>
            </a:extLst>
          </p:cNvPr>
          <p:cNvCxnSpPr/>
          <p:nvPr/>
        </p:nvCxnSpPr>
        <p:spPr>
          <a:xfrm>
            <a:off x="9335957" y="5344359"/>
            <a:ext cx="0" cy="3020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9D364729-3BBD-4B9A-BDA0-88DFB328692F}"/>
              </a:ext>
            </a:extLst>
          </p:cNvPr>
          <p:cNvSpPr/>
          <p:nvPr/>
        </p:nvSpPr>
        <p:spPr>
          <a:xfrm>
            <a:off x="7425713" y="4417668"/>
            <a:ext cx="89052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TLS/PSK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E795F61-3004-4E04-A6F7-B2A89FFE952B}"/>
              </a:ext>
            </a:extLst>
          </p:cNvPr>
          <p:cNvSpPr/>
          <p:nvPr/>
        </p:nvSpPr>
        <p:spPr>
          <a:xfrm>
            <a:off x="8383610" y="4421870"/>
            <a:ext cx="73615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TLS/PKI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1CE6F8EB-F821-4E23-8FDE-440623F8F458}"/>
              </a:ext>
            </a:extLst>
          </p:cNvPr>
          <p:cNvSpPr/>
          <p:nvPr/>
        </p:nvSpPr>
        <p:spPr>
          <a:xfrm>
            <a:off x="9183598" y="4424639"/>
            <a:ext cx="87688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DTLS/PSK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33223547-64B7-46C5-8A79-63676E818A1D}"/>
              </a:ext>
            </a:extLst>
          </p:cNvPr>
          <p:cNvSpPr/>
          <p:nvPr/>
        </p:nvSpPr>
        <p:spPr>
          <a:xfrm>
            <a:off x="10111093" y="4419359"/>
            <a:ext cx="341875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3BF95FB9-D6DB-4FD8-8D53-8DD62698A9F1}"/>
              </a:ext>
            </a:extLst>
          </p:cNvPr>
          <p:cNvSpPr/>
          <p:nvPr/>
        </p:nvSpPr>
        <p:spPr>
          <a:xfrm>
            <a:off x="8204217" y="3978056"/>
            <a:ext cx="718130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CoAP(s)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8166D849-E9E2-4CEC-9ABC-B9F9D58BD6C4}"/>
              </a:ext>
            </a:extLst>
          </p:cNvPr>
          <p:cNvSpPr/>
          <p:nvPr/>
        </p:nvSpPr>
        <p:spPr>
          <a:xfrm>
            <a:off x="8980228" y="3980698"/>
            <a:ext cx="821942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MQTT(s)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FA1485EB-B177-4733-9876-7B78657A8043}"/>
              </a:ext>
            </a:extLst>
          </p:cNvPr>
          <p:cNvSpPr/>
          <p:nvPr/>
        </p:nvSpPr>
        <p:spPr>
          <a:xfrm>
            <a:off x="9857126" y="3980698"/>
            <a:ext cx="595842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69442624-F4BB-43BF-9642-875981740092}"/>
              </a:ext>
            </a:extLst>
          </p:cNvPr>
          <p:cNvSpPr/>
          <p:nvPr/>
        </p:nvSpPr>
        <p:spPr>
          <a:xfrm>
            <a:off x="7420602" y="3081625"/>
            <a:ext cx="53189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OCF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BC001665-5CF4-4C27-B4E2-A5BFFA8699E0}"/>
              </a:ext>
            </a:extLst>
          </p:cNvPr>
          <p:cNvSpPr/>
          <p:nvPr/>
        </p:nvSpPr>
        <p:spPr>
          <a:xfrm>
            <a:off x="8020427" y="3081058"/>
            <a:ext cx="57592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OMA DM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8A2296C6-B4B0-4345-ACD7-944CE374334B}"/>
              </a:ext>
            </a:extLst>
          </p:cNvPr>
          <p:cNvSpPr/>
          <p:nvPr/>
        </p:nvSpPr>
        <p:spPr>
          <a:xfrm>
            <a:off x="8668409" y="3086275"/>
            <a:ext cx="49851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BBF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4930BEE1-392B-4DCD-9E2E-38554F411385}"/>
              </a:ext>
            </a:extLst>
          </p:cNvPr>
          <p:cNvSpPr/>
          <p:nvPr/>
        </p:nvSpPr>
        <p:spPr>
          <a:xfrm>
            <a:off x="10076072" y="3081057"/>
            <a:ext cx="36839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F32B024-62C4-493F-8F1C-C08BFA5C49CC}"/>
              </a:ext>
            </a:extLst>
          </p:cNvPr>
          <p:cNvCxnSpPr>
            <a:cxnSpLocks/>
            <a:stCxn id="145" idx="2"/>
            <a:endCxn id="137" idx="0"/>
          </p:cNvCxnSpPr>
          <p:nvPr/>
        </p:nvCxnSpPr>
        <p:spPr>
          <a:xfrm flipH="1">
            <a:off x="8927619" y="1854184"/>
            <a:ext cx="810" cy="3188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B33DE56D-AB23-4F12-B2C3-A698C74E0BA0}"/>
              </a:ext>
            </a:extLst>
          </p:cNvPr>
          <p:cNvSpPr/>
          <p:nvPr/>
        </p:nvSpPr>
        <p:spPr>
          <a:xfrm>
            <a:off x="7410773" y="2173076"/>
            <a:ext cx="3033691" cy="383639"/>
          </a:xfrm>
          <a:prstGeom prst="round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Service Layer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D5719E64-628B-4D29-A57D-955A7D4631DA}"/>
              </a:ext>
            </a:extLst>
          </p:cNvPr>
          <p:cNvSpPr/>
          <p:nvPr/>
        </p:nvSpPr>
        <p:spPr>
          <a:xfrm>
            <a:off x="7413434" y="2624039"/>
            <a:ext cx="83886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W3C TD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84E0DC21-5956-4B20-820A-EF15732BE90F}"/>
              </a:ext>
            </a:extLst>
          </p:cNvPr>
          <p:cNvSpPr/>
          <p:nvPr/>
        </p:nvSpPr>
        <p:spPr>
          <a:xfrm>
            <a:off x="8316236" y="2624038"/>
            <a:ext cx="94269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SAREF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43168E68-AE9B-4549-AFEF-B6C16F61BD3F}"/>
              </a:ext>
            </a:extLst>
          </p:cNvPr>
          <p:cNvSpPr/>
          <p:nvPr/>
        </p:nvSpPr>
        <p:spPr>
          <a:xfrm>
            <a:off x="9304859" y="2624038"/>
            <a:ext cx="1142264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141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D70CE55A-F77A-4170-95BF-1EC3EF05F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19" y="2173076"/>
            <a:ext cx="486905" cy="3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0078CB46-D96F-4FF5-A93E-F469DE9E83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879" t="11415" r="29192" b="69558"/>
          <a:stretch/>
        </p:blipFill>
        <p:spPr>
          <a:xfrm>
            <a:off x="9028612" y="5643869"/>
            <a:ext cx="678227" cy="717528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3ADC1DAD-3BE4-4420-A577-B1AF21AC22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681" t="49457" r="19180" b="31743"/>
          <a:stretch/>
        </p:blipFill>
        <p:spPr>
          <a:xfrm>
            <a:off x="8275827" y="5633078"/>
            <a:ext cx="689250" cy="708945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1E68D26D-7FAE-4FD7-BEA3-05C28FDAEB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47" t="11747" r="56922" b="69851"/>
          <a:stretch/>
        </p:blipFill>
        <p:spPr>
          <a:xfrm>
            <a:off x="7480698" y="5643113"/>
            <a:ext cx="726760" cy="71050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DE3ECFE-A580-4025-8CD5-9037E6A54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452" y="1219365"/>
            <a:ext cx="959953" cy="634819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21B7231-E2DF-42C7-B61A-740E3E4A3DD2}"/>
              </a:ext>
            </a:extLst>
          </p:cNvPr>
          <p:cNvCxnSpPr/>
          <p:nvPr/>
        </p:nvCxnSpPr>
        <p:spPr>
          <a:xfrm>
            <a:off x="2067186" y="5149862"/>
            <a:ext cx="0" cy="3020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7B46109-9F90-45AD-96B7-1D26DB9AAB26}"/>
              </a:ext>
            </a:extLst>
          </p:cNvPr>
          <p:cNvCxnSpPr/>
          <p:nvPr/>
        </p:nvCxnSpPr>
        <p:spPr>
          <a:xfrm>
            <a:off x="2855366" y="5149862"/>
            <a:ext cx="0" cy="3020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E6644B0-62CB-4B84-9704-80006BD2D4EC}"/>
              </a:ext>
            </a:extLst>
          </p:cNvPr>
          <p:cNvCxnSpPr/>
          <p:nvPr/>
        </p:nvCxnSpPr>
        <p:spPr>
          <a:xfrm>
            <a:off x="3620337" y="5153152"/>
            <a:ext cx="0" cy="3020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Picture 172">
            <a:extLst>
              <a:ext uri="{FF2B5EF4-FFF2-40B4-BE49-F238E27FC236}">
                <a16:creationId xmlns:a16="http://schemas.microsoft.com/office/drawing/2014/main" id="{51CBF5AF-07AA-44B5-99D4-72D16E674E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879" t="11415" r="29192" b="69558"/>
          <a:stretch/>
        </p:blipFill>
        <p:spPr>
          <a:xfrm>
            <a:off x="3312992" y="5452662"/>
            <a:ext cx="678227" cy="717528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89FA6456-EFF0-4BE9-85FC-470A81C6A5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681" t="49457" r="19180" b="31743"/>
          <a:stretch/>
        </p:blipFill>
        <p:spPr>
          <a:xfrm>
            <a:off x="2560207" y="5441871"/>
            <a:ext cx="689250" cy="708945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8C0E624A-50D1-4250-A589-5C6F6C29C6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47" t="11747" r="56922" b="69851"/>
          <a:stretch/>
        </p:blipFill>
        <p:spPr>
          <a:xfrm>
            <a:off x="1765078" y="5451906"/>
            <a:ext cx="726760" cy="710509"/>
          </a:xfrm>
          <a:prstGeom prst="rect">
            <a:avLst/>
          </a:prstGeom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B9D4F47-ABE6-42B0-8408-9ABA7750A640}"/>
              </a:ext>
            </a:extLst>
          </p:cNvPr>
          <p:cNvGrpSpPr/>
          <p:nvPr/>
        </p:nvGrpSpPr>
        <p:grpSpPr>
          <a:xfrm>
            <a:off x="10670735" y="2173076"/>
            <a:ext cx="602666" cy="3101115"/>
            <a:chOff x="7010119" y="2957761"/>
            <a:chExt cx="535839" cy="3024594"/>
          </a:xfrm>
        </p:grpSpPr>
        <p:sp>
          <p:nvSpPr>
            <p:cNvPr id="195" name="Arrow: Down 194">
              <a:extLst>
                <a:ext uri="{FF2B5EF4-FFF2-40B4-BE49-F238E27FC236}">
                  <a16:creationId xmlns:a16="http://schemas.microsoft.com/office/drawing/2014/main" id="{CB6F4653-5842-42E5-BBF0-239805CCF37C}"/>
                </a:ext>
              </a:extLst>
            </p:cNvPr>
            <p:cNvSpPr/>
            <p:nvPr/>
          </p:nvSpPr>
          <p:spPr>
            <a:xfrm rot="10800000">
              <a:off x="7010119" y="2957761"/>
              <a:ext cx="535839" cy="3024594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CCD3622-58AC-4AD7-84E0-1BAD8ADF1374}"/>
                </a:ext>
              </a:extLst>
            </p:cNvPr>
            <p:cNvSpPr txBox="1"/>
            <p:nvPr/>
          </p:nvSpPr>
          <p:spPr>
            <a:xfrm rot="16200000">
              <a:off x="6399935" y="4157298"/>
              <a:ext cx="1754144" cy="35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Abstraction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10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A876-5D34-46B6-A5DC-57CB4BAF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62" y="-45556"/>
            <a:ext cx="10126040" cy="1173570"/>
          </a:xfrm>
        </p:spPr>
        <p:txBody>
          <a:bodyPr>
            <a:normAutofit/>
          </a:bodyPr>
          <a:lstStyle/>
          <a:p>
            <a:r>
              <a:rPr lang="en-US" dirty="0"/>
              <a:t>oneM2M interworking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A682-9D56-46BE-BE2D-8AD0E968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715777-4665-44F7-84A4-FBED4AC9058C}"/>
              </a:ext>
            </a:extLst>
          </p:cNvPr>
          <p:cNvSpPr/>
          <p:nvPr/>
        </p:nvSpPr>
        <p:spPr>
          <a:xfrm>
            <a:off x="6503210" y="4372082"/>
            <a:ext cx="1020910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BABD5A"/>
              </a:gs>
              <a:gs pos="100000">
                <a:srgbClr val="BABD5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ZWAVE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IPE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21C1C3-A4F1-4666-8A3F-E7643CC04977}"/>
              </a:ext>
            </a:extLst>
          </p:cNvPr>
          <p:cNvCxnSpPr>
            <a:cxnSpLocks/>
          </p:cNvCxnSpPr>
          <p:nvPr/>
        </p:nvCxnSpPr>
        <p:spPr>
          <a:xfrm>
            <a:off x="4119189" y="4857292"/>
            <a:ext cx="0" cy="77676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5F28A3-60AA-4A90-B807-6DD4E0DD714E}"/>
              </a:ext>
            </a:extLst>
          </p:cNvPr>
          <p:cNvCxnSpPr>
            <a:cxnSpLocks/>
          </p:cNvCxnSpPr>
          <p:nvPr/>
        </p:nvCxnSpPr>
        <p:spPr>
          <a:xfrm>
            <a:off x="5605324" y="4857292"/>
            <a:ext cx="0" cy="776767"/>
          </a:xfrm>
          <a:prstGeom prst="line">
            <a:avLst/>
          </a:prstGeom>
          <a:ln w="12700">
            <a:solidFill>
              <a:srgbClr val="54B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86B9B-D5FC-4D3F-8907-80CF1F9CB838}"/>
              </a:ext>
            </a:extLst>
          </p:cNvPr>
          <p:cNvCxnSpPr>
            <a:cxnSpLocks/>
          </p:cNvCxnSpPr>
          <p:nvPr/>
        </p:nvCxnSpPr>
        <p:spPr>
          <a:xfrm>
            <a:off x="7037174" y="4857292"/>
            <a:ext cx="0" cy="780358"/>
          </a:xfrm>
          <a:prstGeom prst="line">
            <a:avLst/>
          </a:prstGeom>
          <a:ln w="12700">
            <a:solidFill>
              <a:srgbClr val="BAB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A523BA-4C93-497D-A661-F076FCD536DA}"/>
              </a:ext>
            </a:extLst>
          </p:cNvPr>
          <p:cNvSpPr/>
          <p:nvPr/>
        </p:nvSpPr>
        <p:spPr>
          <a:xfrm>
            <a:off x="3586731" y="4369666"/>
            <a:ext cx="998272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OCF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IPE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DC0FCB4-9919-449C-9BA1-B40B78CDE1C7}"/>
              </a:ext>
            </a:extLst>
          </p:cNvPr>
          <p:cNvSpPr/>
          <p:nvPr/>
        </p:nvSpPr>
        <p:spPr>
          <a:xfrm>
            <a:off x="5082199" y="4375362"/>
            <a:ext cx="1040624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54BDE2"/>
              </a:gs>
              <a:gs pos="100000">
                <a:srgbClr val="54BDE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Bluetooth IPE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0B7B9F3-D6B9-45A0-8AA8-8B2D3A3D5697}"/>
              </a:ext>
            </a:extLst>
          </p:cNvPr>
          <p:cNvSpPr/>
          <p:nvPr/>
        </p:nvSpPr>
        <p:spPr>
          <a:xfrm>
            <a:off x="3840480" y="3081383"/>
            <a:ext cx="5098694" cy="418839"/>
          </a:xfrm>
          <a:prstGeom prst="round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Service Layer</a:t>
            </a:r>
          </a:p>
        </p:txBody>
      </p:sp>
      <p:pic>
        <p:nvPicPr>
          <p:cNvPr id="45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E522E15C-0D8A-4F49-8F11-3073CE1D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33" y="2589461"/>
            <a:ext cx="524918" cy="3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64E756-B38D-4A65-A9C6-E8B459131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7" y="1289013"/>
            <a:ext cx="1572369" cy="105300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04407A-DF0A-4CC0-9F8B-CFF5D074FFE2}"/>
              </a:ext>
            </a:extLst>
          </p:cNvPr>
          <p:cNvCxnSpPr>
            <a:cxnSpLocks/>
          </p:cNvCxnSpPr>
          <p:nvPr/>
        </p:nvCxnSpPr>
        <p:spPr>
          <a:xfrm>
            <a:off x="6527032" y="2397395"/>
            <a:ext cx="0" cy="5783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6717EBB-8249-4DCA-A79F-75DB7F0BD566}"/>
              </a:ext>
            </a:extLst>
          </p:cNvPr>
          <p:cNvCxnSpPr>
            <a:cxnSpLocks/>
          </p:cNvCxnSpPr>
          <p:nvPr/>
        </p:nvCxnSpPr>
        <p:spPr>
          <a:xfrm>
            <a:off x="4120677" y="3549009"/>
            <a:ext cx="0" cy="77676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541BF4-430D-4277-9139-FB79710A9172}"/>
              </a:ext>
            </a:extLst>
          </p:cNvPr>
          <p:cNvCxnSpPr>
            <a:cxnSpLocks/>
          </p:cNvCxnSpPr>
          <p:nvPr/>
        </p:nvCxnSpPr>
        <p:spPr>
          <a:xfrm>
            <a:off x="5606812" y="3549009"/>
            <a:ext cx="0" cy="77676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E72AFAD-541F-4647-BA67-41500E0D4DA0}"/>
              </a:ext>
            </a:extLst>
          </p:cNvPr>
          <p:cNvCxnSpPr>
            <a:cxnSpLocks/>
          </p:cNvCxnSpPr>
          <p:nvPr/>
        </p:nvCxnSpPr>
        <p:spPr>
          <a:xfrm>
            <a:off x="7038662" y="3549009"/>
            <a:ext cx="0" cy="78035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589D9E6-02C6-4065-B9C4-2762AB09A2B8}"/>
              </a:ext>
            </a:extLst>
          </p:cNvPr>
          <p:cNvSpPr/>
          <p:nvPr/>
        </p:nvSpPr>
        <p:spPr>
          <a:xfrm>
            <a:off x="8196897" y="5679255"/>
            <a:ext cx="724205" cy="679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/>
              <a:t>oneM2M Light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B647AE2-FDDB-4ABD-B87C-B8CD10B9C737}"/>
              </a:ext>
            </a:extLst>
          </p:cNvPr>
          <p:cNvCxnSpPr>
            <a:cxnSpLocks/>
          </p:cNvCxnSpPr>
          <p:nvPr/>
        </p:nvCxnSpPr>
        <p:spPr>
          <a:xfrm>
            <a:off x="8559000" y="3567363"/>
            <a:ext cx="0" cy="204475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770301-214A-4BB3-A3AE-E826932D8EC5}"/>
              </a:ext>
            </a:extLst>
          </p:cNvPr>
          <p:cNvSpPr/>
          <p:nvPr/>
        </p:nvSpPr>
        <p:spPr>
          <a:xfrm>
            <a:off x="5185240" y="2410808"/>
            <a:ext cx="1084934" cy="56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u="sng" dirty="0"/>
              <a:t>Single</a:t>
            </a:r>
            <a:r>
              <a:rPr lang="en-US" sz="1200" b="1" dirty="0"/>
              <a:t> oneM2M Request to switch lights on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225232-EF67-4571-B16B-41DCA9155A24}"/>
              </a:ext>
            </a:extLst>
          </p:cNvPr>
          <p:cNvSpPr/>
          <p:nvPr/>
        </p:nvSpPr>
        <p:spPr>
          <a:xfrm>
            <a:off x="6703033" y="5703184"/>
            <a:ext cx="724205" cy="679637"/>
          </a:xfrm>
          <a:prstGeom prst="ellipse">
            <a:avLst/>
          </a:prstGeom>
          <a:solidFill>
            <a:srgbClr val="BAB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ZWAVE Light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E4F0933-01FD-4757-AB26-FABF17F2ACFA}"/>
              </a:ext>
            </a:extLst>
          </p:cNvPr>
          <p:cNvSpPr/>
          <p:nvPr/>
        </p:nvSpPr>
        <p:spPr>
          <a:xfrm>
            <a:off x="5249618" y="5719211"/>
            <a:ext cx="724205" cy="679637"/>
          </a:xfrm>
          <a:prstGeom prst="ellipse">
            <a:avLst/>
          </a:prstGeom>
          <a:solidFill>
            <a:srgbClr val="54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50" b="1" dirty="0">
                <a:solidFill>
                  <a:schemeClr val="tx1">
                    <a:lumMod val="50000"/>
                  </a:schemeClr>
                </a:solidFill>
              </a:rPr>
              <a:t>Bluetooth</a:t>
            </a:r>
            <a:r>
              <a:rPr lang="en-US" sz="1000" b="1" dirty="0">
                <a:solidFill>
                  <a:schemeClr val="tx1">
                    <a:lumMod val="50000"/>
                  </a:schemeClr>
                </a:solidFill>
              </a:rPr>
              <a:t> Light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AB9CFB-7D45-4647-830D-21682755F88B}"/>
              </a:ext>
            </a:extLst>
          </p:cNvPr>
          <p:cNvSpPr/>
          <p:nvPr/>
        </p:nvSpPr>
        <p:spPr>
          <a:xfrm>
            <a:off x="3748438" y="5719211"/>
            <a:ext cx="724205" cy="6796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OCF Light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4C9C3A-C581-4A6A-B674-70AFA563F2E6}"/>
              </a:ext>
            </a:extLst>
          </p:cNvPr>
          <p:cNvSpPr/>
          <p:nvPr/>
        </p:nvSpPr>
        <p:spPr>
          <a:xfrm>
            <a:off x="270288" y="6382821"/>
            <a:ext cx="2791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IPE = Interworking Proxy Entity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4169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A682-9D56-46BE-BE2D-8AD0E968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715777-4665-44F7-84A4-FBED4AC9058C}"/>
              </a:ext>
            </a:extLst>
          </p:cNvPr>
          <p:cNvSpPr/>
          <p:nvPr/>
        </p:nvSpPr>
        <p:spPr>
          <a:xfrm>
            <a:off x="6503210" y="4372082"/>
            <a:ext cx="1020910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BABD5A"/>
              </a:gs>
              <a:gs pos="100000">
                <a:srgbClr val="BABD5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ZWAVE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IPE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21C1C3-A4F1-4666-8A3F-E7643CC04977}"/>
              </a:ext>
            </a:extLst>
          </p:cNvPr>
          <p:cNvCxnSpPr>
            <a:cxnSpLocks/>
          </p:cNvCxnSpPr>
          <p:nvPr/>
        </p:nvCxnSpPr>
        <p:spPr>
          <a:xfrm>
            <a:off x="4119189" y="4857292"/>
            <a:ext cx="0" cy="77676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5F28A3-60AA-4A90-B807-6DD4E0DD714E}"/>
              </a:ext>
            </a:extLst>
          </p:cNvPr>
          <p:cNvCxnSpPr>
            <a:cxnSpLocks/>
          </p:cNvCxnSpPr>
          <p:nvPr/>
        </p:nvCxnSpPr>
        <p:spPr>
          <a:xfrm>
            <a:off x="5605324" y="4857292"/>
            <a:ext cx="0" cy="776767"/>
          </a:xfrm>
          <a:prstGeom prst="line">
            <a:avLst/>
          </a:prstGeom>
          <a:ln w="12700">
            <a:solidFill>
              <a:srgbClr val="54B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86B9B-D5FC-4D3F-8907-80CF1F9CB838}"/>
              </a:ext>
            </a:extLst>
          </p:cNvPr>
          <p:cNvCxnSpPr>
            <a:cxnSpLocks/>
          </p:cNvCxnSpPr>
          <p:nvPr/>
        </p:nvCxnSpPr>
        <p:spPr>
          <a:xfrm>
            <a:off x="7037174" y="4857292"/>
            <a:ext cx="0" cy="780358"/>
          </a:xfrm>
          <a:prstGeom prst="line">
            <a:avLst/>
          </a:prstGeom>
          <a:ln w="12700">
            <a:solidFill>
              <a:srgbClr val="BAB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A523BA-4C93-497D-A661-F076FCD536DA}"/>
              </a:ext>
            </a:extLst>
          </p:cNvPr>
          <p:cNvSpPr/>
          <p:nvPr/>
        </p:nvSpPr>
        <p:spPr>
          <a:xfrm>
            <a:off x="3586731" y="4369666"/>
            <a:ext cx="998272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OCF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IPE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DC0FCB4-9919-449C-9BA1-B40B78CDE1C7}"/>
              </a:ext>
            </a:extLst>
          </p:cNvPr>
          <p:cNvSpPr/>
          <p:nvPr/>
        </p:nvSpPr>
        <p:spPr>
          <a:xfrm>
            <a:off x="5082199" y="4375362"/>
            <a:ext cx="1040624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54BDE2"/>
              </a:gs>
              <a:gs pos="100000">
                <a:srgbClr val="54BDE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Bluetooth IPE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0B7B9F3-D6B9-45A0-8AA8-8B2D3A3D5697}"/>
              </a:ext>
            </a:extLst>
          </p:cNvPr>
          <p:cNvSpPr/>
          <p:nvPr/>
        </p:nvSpPr>
        <p:spPr>
          <a:xfrm>
            <a:off x="3840480" y="3081383"/>
            <a:ext cx="5098694" cy="418839"/>
          </a:xfrm>
          <a:prstGeom prst="round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Service Layer</a:t>
            </a:r>
          </a:p>
        </p:txBody>
      </p:sp>
      <p:pic>
        <p:nvPicPr>
          <p:cNvPr id="45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E522E15C-0D8A-4F49-8F11-3073CE1D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33" y="2589461"/>
            <a:ext cx="524918" cy="3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64E756-B38D-4A65-A9C6-E8B459131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7" y="1289013"/>
            <a:ext cx="1572369" cy="105300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04407A-DF0A-4CC0-9F8B-CFF5D074FFE2}"/>
              </a:ext>
            </a:extLst>
          </p:cNvPr>
          <p:cNvCxnSpPr>
            <a:cxnSpLocks/>
          </p:cNvCxnSpPr>
          <p:nvPr/>
        </p:nvCxnSpPr>
        <p:spPr>
          <a:xfrm>
            <a:off x="6527032" y="2397395"/>
            <a:ext cx="0" cy="578363"/>
          </a:xfrm>
          <a:prstGeom prst="straightConnector1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6717EBB-8249-4DCA-A79F-75DB7F0BD566}"/>
              </a:ext>
            </a:extLst>
          </p:cNvPr>
          <p:cNvCxnSpPr>
            <a:cxnSpLocks/>
          </p:cNvCxnSpPr>
          <p:nvPr/>
        </p:nvCxnSpPr>
        <p:spPr>
          <a:xfrm>
            <a:off x="4120677" y="3549009"/>
            <a:ext cx="0" cy="776767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541BF4-430D-4277-9139-FB79710A9172}"/>
              </a:ext>
            </a:extLst>
          </p:cNvPr>
          <p:cNvCxnSpPr>
            <a:cxnSpLocks/>
          </p:cNvCxnSpPr>
          <p:nvPr/>
        </p:nvCxnSpPr>
        <p:spPr>
          <a:xfrm>
            <a:off x="5606812" y="3549009"/>
            <a:ext cx="0" cy="776767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E72AFAD-541F-4647-BA67-41500E0D4DA0}"/>
              </a:ext>
            </a:extLst>
          </p:cNvPr>
          <p:cNvCxnSpPr>
            <a:cxnSpLocks/>
          </p:cNvCxnSpPr>
          <p:nvPr/>
        </p:nvCxnSpPr>
        <p:spPr>
          <a:xfrm>
            <a:off x="7038662" y="3549009"/>
            <a:ext cx="0" cy="780358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589D9E6-02C6-4065-B9C4-2762AB09A2B8}"/>
              </a:ext>
            </a:extLst>
          </p:cNvPr>
          <p:cNvSpPr/>
          <p:nvPr/>
        </p:nvSpPr>
        <p:spPr>
          <a:xfrm>
            <a:off x="8196897" y="5679255"/>
            <a:ext cx="724205" cy="679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/>
              <a:t>oneM2M Light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B647AE2-FDDB-4ABD-B87C-B8CD10B9C737}"/>
              </a:ext>
            </a:extLst>
          </p:cNvPr>
          <p:cNvCxnSpPr>
            <a:cxnSpLocks/>
          </p:cNvCxnSpPr>
          <p:nvPr/>
        </p:nvCxnSpPr>
        <p:spPr>
          <a:xfrm>
            <a:off x="8559000" y="3567363"/>
            <a:ext cx="0" cy="2044751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770301-214A-4BB3-A3AE-E826932D8EC5}"/>
              </a:ext>
            </a:extLst>
          </p:cNvPr>
          <p:cNvSpPr/>
          <p:nvPr/>
        </p:nvSpPr>
        <p:spPr>
          <a:xfrm>
            <a:off x="2932158" y="3590699"/>
            <a:ext cx="1084934" cy="56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oneM2M Request to switch light on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225232-EF67-4571-B16B-41DCA9155A24}"/>
              </a:ext>
            </a:extLst>
          </p:cNvPr>
          <p:cNvSpPr/>
          <p:nvPr/>
        </p:nvSpPr>
        <p:spPr>
          <a:xfrm>
            <a:off x="6703033" y="5703184"/>
            <a:ext cx="724205" cy="679637"/>
          </a:xfrm>
          <a:prstGeom prst="ellipse">
            <a:avLst/>
          </a:prstGeom>
          <a:solidFill>
            <a:srgbClr val="BAB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ZWAVE Light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E4F0933-01FD-4757-AB26-FABF17F2ACFA}"/>
              </a:ext>
            </a:extLst>
          </p:cNvPr>
          <p:cNvSpPr/>
          <p:nvPr/>
        </p:nvSpPr>
        <p:spPr>
          <a:xfrm>
            <a:off x="5249618" y="5719211"/>
            <a:ext cx="724205" cy="679637"/>
          </a:xfrm>
          <a:prstGeom prst="ellipse">
            <a:avLst/>
          </a:prstGeom>
          <a:solidFill>
            <a:srgbClr val="54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50" b="1" dirty="0">
                <a:solidFill>
                  <a:schemeClr val="tx1">
                    <a:lumMod val="50000"/>
                  </a:schemeClr>
                </a:solidFill>
              </a:rPr>
              <a:t>Bluetooth</a:t>
            </a:r>
            <a:r>
              <a:rPr lang="en-US" sz="1000" b="1" dirty="0">
                <a:solidFill>
                  <a:schemeClr val="tx1">
                    <a:lumMod val="50000"/>
                  </a:schemeClr>
                </a:solidFill>
              </a:rPr>
              <a:t> Light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AB9CFB-7D45-4647-830D-21682755F88B}"/>
              </a:ext>
            </a:extLst>
          </p:cNvPr>
          <p:cNvSpPr/>
          <p:nvPr/>
        </p:nvSpPr>
        <p:spPr>
          <a:xfrm>
            <a:off x="3748438" y="5719211"/>
            <a:ext cx="724205" cy="6796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OCF Light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7CA0B89-3009-4006-BC23-75825781EF71}"/>
              </a:ext>
            </a:extLst>
          </p:cNvPr>
          <p:cNvSpPr/>
          <p:nvPr/>
        </p:nvSpPr>
        <p:spPr>
          <a:xfrm>
            <a:off x="4452495" y="3611162"/>
            <a:ext cx="1084934" cy="56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oneM2M Request to switch light on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24CFD76-788B-4A1B-AFC7-21F71FDF5038}"/>
              </a:ext>
            </a:extLst>
          </p:cNvPr>
          <p:cNvSpPr/>
          <p:nvPr/>
        </p:nvSpPr>
        <p:spPr>
          <a:xfrm>
            <a:off x="5869246" y="3605546"/>
            <a:ext cx="1084934" cy="56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oneM2M Request to switch light on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226729-0611-41B9-AF23-FE0D40DE1E79}"/>
              </a:ext>
            </a:extLst>
          </p:cNvPr>
          <p:cNvSpPr/>
          <p:nvPr/>
        </p:nvSpPr>
        <p:spPr>
          <a:xfrm>
            <a:off x="7421344" y="3605546"/>
            <a:ext cx="1084934" cy="56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oneM2M Request to switch light on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CFD0F3B-EFEE-4BF3-B248-2BA09D67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62" y="-45556"/>
            <a:ext cx="10126040" cy="1173570"/>
          </a:xfrm>
        </p:spPr>
        <p:txBody>
          <a:bodyPr>
            <a:normAutofit/>
          </a:bodyPr>
          <a:lstStyle/>
          <a:p>
            <a:r>
              <a:rPr lang="en-US" dirty="0"/>
              <a:t>oneM2M interworking example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E74813-B0F0-4596-BB7F-3073FDC04F73}"/>
              </a:ext>
            </a:extLst>
          </p:cNvPr>
          <p:cNvSpPr/>
          <p:nvPr/>
        </p:nvSpPr>
        <p:spPr>
          <a:xfrm>
            <a:off x="270288" y="6382821"/>
            <a:ext cx="2791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IPE = Interworking Proxy Entity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1005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A682-9D56-46BE-BE2D-8AD0E968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715777-4665-44F7-84A4-FBED4AC9058C}"/>
              </a:ext>
            </a:extLst>
          </p:cNvPr>
          <p:cNvSpPr/>
          <p:nvPr/>
        </p:nvSpPr>
        <p:spPr>
          <a:xfrm>
            <a:off x="6503210" y="4372082"/>
            <a:ext cx="1020910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BABD5A"/>
              </a:gs>
              <a:gs pos="100000">
                <a:srgbClr val="BABD5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ZWAVE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IPE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21C1C3-A4F1-4666-8A3F-E7643CC04977}"/>
              </a:ext>
            </a:extLst>
          </p:cNvPr>
          <p:cNvCxnSpPr>
            <a:cxnSpLocks/>
          </p:cNvCxnSpPr>
          <p:nvPr/>
        </p:nvCxnSpPr>
        <p:spPr>
          <a:xfrm>
            <a:off x="4119189" y="4857292"/>
            <a:ext cx="0" cy="77676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5F28A3-60AA-4A90-B807-6DD4E0DD714E}"/>
              </a:ext>
            </a:extLst>
          </p:cNvPr>
          <p:cNvCxnSpPr>
            <a:cxnSpLocks/>
          </p:cNvCxnSpPr>
          <p:nvPr/>
        </p:nvCxnSpPr>
        <p:spPr>
          <a:xfrm>
            <a:off x="5605324" y="4857292"/>
            <a:ext cx="0" cy="776767"/>
          </a:xfrm>
          <a:prstGeom prst="line">
            <a:avLst/>
          </a:prstGeom>
          <a:ln w="12700">
            <a:solidFill>
              <a:srgbClr val="54B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86B9B-D5FC-4D3F-8907-80CF1F9CB838}"/>
              </a:ext>
            </a:extLst>
          </p:cNvPr>
          <p:cNvCxnSpPr>
            <a:cxnSpLocks/>
          </p:cNvCxnSpPr>
          <p:nvPr/>
        </p:nvCxnSpPr>
        <p:spPr>
          <a:xfrm>
            <a:off x="7037174" y="4857292"/>
            <a:ext cx="0" cy="780358"/>
          </a:xfrm>
          <a:prstGeom prst="line">
            <a:avLst/>
          </a:prstGeom>
          <a:ln w="12700">
            <a:solidFill>
              <a:srgbClr val="BABD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A523BA-4C93-497D-A661-F076FCD536DA}"/>
              </a:ext>
            </a:extLst>
          </p:cNvPr>
          <p:cNvSpPr/>
          <p:nvPr/>
        </p:nvSpPr>
        <p:spPr>
          <a:xfrm>
            <a:off x="3586731" y="4369666"/>
            <a:ext cx="998272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OCF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IPE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DC0FCB4-9919-449C-9BA1-B40B78CDE1C7}"/>
              </a:ext>
            </a:extLst>
          </p:cNvPr>
          <p:cNvSpPr/>
          <p:nvPr/>
        </p:nvSpPr>
        <p:spPr>
          <a:xfrm>
            <a:off x="5082199" y="4375362"/>
            <a:ext cx="1040624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54BDE2"/>
              </a:gs>
              <a:gs pos="100000">
                <a:srgbClr val="54BDE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Bluetooth IPE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0B7B9F3-D6B9-45A0-8AA8-8B2D3A3D5697}"/>
              </a:ext>
            </a:extLst>
          </p:cNvPr>
          <p:cNvSpPr/>
          <p:nvPr/>
        </p:nvSpPr>
        <p:spPr>
          <a:xfrm>
            <a:off x="3840480" y="3081383"/>
            <a:ext cx="5098694" cy="418839"/>
          </a:xfrm>
          <a:prstGeom prst="round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Service Layer</a:t>
            </a:r>
          </a:p>
        </p:txBody>
      </p:sp>
      <p:pic>
        <p:nvPicPr>
          <p:cNvPr id="45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E522E15C-0D8A-4F49-8F11-3073CE1D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33" y="2589461"/>
            <a:ext cx="524918" cy="3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64E756-B38D-4A65-A9C6-E8B459131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7" y="1289013"/>
            <a:ext cx="1572369" cy="105300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04407A-DF0A-4CC0-9F8B-CFF5D074FFE2}"/>
              </a:ext>
            </a:extLst>
          </p:cNvPr>
          <p:cNvCxnSpPr>
            <a:cxnSpLocks/>
          </p:cNvCxnSpPr>
          <p:nvPr/>
        </p:nvCxnSpPr>
        <p:spPr>
          <a:xfrm>
            <a:off x="6527032" y="2397395"/>
            <a:ext cx="0" cy="578363"/>
          </a:xfrm>
          <a:prstGeom prst="straightConnector1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6717EBB-8249-4DCA-A79F-75DB7F0BD566}"/>
              </a:ext>
            </a:extLst>
          </p:cNvPr>
          <p:cNvCxnSpPr>
            <a:cxnSpLocks/>
          </p:cNvCxnSpPr>
          <p:nvPr/>
        </p:nvCxnSpPr>
        <p:spPr>
          <a:xfrm>
            <a:off x="4120677" y="3549009"/>
            <a:ext cx="0" cy="776767"/>
          </a:xfrm>
          <a:prstGeom prst="line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541BF4-430D-4277-9139-FB79710A9172}"/>
              </a:ext>
            </a:extLst>
          </p:cNvPr>
          <p:cNvCxnSpPr>
            <a:cxnSpLocks/>
          </p:cNvCxnSpPr>
          <p:nvPr/>
        </p:nvCxnSpPr>
        <p:spPr>
          <a:xfrm>
            <a:off x="5606812" y="3549009"/>
            <a:ext cx="0" cy="776767"/>
          </a:xfrm>
          <a:prstGeom prst="line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E72AFAD-541F-4647-BA67-41500E0D4DA0}"/>
              </a:ext>
            </a:extLst>
          </p:cNvPr>
          <p:cNvCxnSpPr>
            <a:cxnSpLocks/>
          </p:cNvCxnSpPr>
          <p:nvPr/>
        </p:nvCxnSpPr>
        <p:spPr>
          <a:xfrm>
            <a:off x="7038662" y="3549009"/>
            <a:ext cx="0" cy="780358"/>
          </a:xfrm>
          <a:prstGeom prst="line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589D9E6-02C6-4065-B9C4-2762AB09A2B8}"/>
              </a:ext>
            </a:extLst>
          </p:cNvPr>
          <p:cNvSpPr/>
          <p:nvPr/>
        </p:nvSpPr>
        <p:spPr>
          <a:xfrm>
            <a:off x="8196897" y="5679255"/>
            <a:ext cx="724205" cy="679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/>
              <a:t>oneM2M Light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B647AE2-FDDB-4ABD-B87C-B8CD10B9C737}"/>
              </a:ext>
            </a:extLst>
          </p:cNvPr>
          <p:cNvCxnSpPr>
            <a:cxnSpLocks/>
          </p:cNvCxnSpPr>
          <p:nvPr/>
        </p:nvCxnSpPr>
        <p:spPr>
          <a:xfrm>
            <a:off x="8559000" y="3567363"/>
            <a:ext cx="0" cy="2044751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770301-214A-4BB3-A3AE-E826932D8EC5}"/>
              </a:ext>
            </a:extLst>
          </p:cNvPr>
          <p:cNvSpPr/>
          <p:nvPr/>
        </p:nvSpPr>
        <p:spPr>
          <a:xfrm>
            <a:off x="2938052" y="4883571"/>
            <a:ext cx="1084934" cy="56495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OCF        Request to switch light on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225232-EF67-4571-B16B-41DCA9155A24}"/>
              </a:ext>
            </a:extLst>
          </p:cNvPr>
          <p:cNvSpPr/>
          <p:nvPr/>
        </p:nvSpPr>
        <p:spPr>
          <a:xfrm>
            <a:off x="6703033" y="5703184"/>
            <a:ext cx="724205" cy="679637"/>
          </a:xfrm>
          <a:prstGeom prst="ellipse">
            <a:avLst/>
          </a:prstGeom>
          <a:solidFill>
            <a:srgbClr val="BAB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ZWAVE Light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E4F0933-01FD-4757-AB26-FABF17F2ACFA}"/>
              </a:ext>
            </a:extLst>
          </p:cNvPr>
          <p:cNvSpPr/>
          <p:nvPr/>
        </p:nvSpPr>
        <p:spPr>
          <a:xfrm>
            <a:off x="5249618" y="5719211"/>
            <a:ext cx="724205" cy="679637"/>
          </a:xfrm>
          <a:prstGeom prst="ellipse">
            <a:avLst/>
          </a:prstGeom>
          <a:solidFill>
            <a:srgbClr val="54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50" b="1" dirty="0">
                <a:solidFill>
                  <a:schemeClr val="tx1">
                    <a:lumMod val="50000"/>
                  </a:schemeClr>
                </a:solidFill>
              </a:rPr>
              <a:t>Bluetooth</a:t>
            </a:r>
            <a:r>
              <a:rPr lang="en-US" sz="1000" b="1" dirty="0">
                <a:solidFill>
                  <a:schemeClr val="tx1">
                    <a:lumMod val="50000"/>
                  </a:schemeClr>
                </a:solidFill>
              </a:rPr>
              <a:t> Light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AB9CFB-7D45-4647-830D-21682755F88B}"/>
              </a:ext>
            </a:extLst>
          </p:cNvPr>
          <p:cNvSpPr/>
          <p:nvPr/>
        </p:nvSpPr>
        <p:spPr>
          <a:xfrm>
            <a:off x="3748438" y="5719211"/>
            <a:ext cx="724205" cy="6796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OCF Light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7CA0B89-3009-4006-BC23-75825781EF71}"/>
              </a:ext>
            </a:extLst>
          </p:cNvPr>
          <p:cNvSpPr/>
          <p:nvPr/>
        </p:nvSpPr>
        <p:spPr>
          <a:xfrm>
            <a:off x="4458389" y="4904034"/>
            <a:ext cx="1084934" cy="564950"/>
          </a:xfrm>
          <a:prstGeom prst="roundRect">
            <a:avLst/>
          </a:prstGeom>
          <a:solidFill>
            <a:srgbClr val="54BD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Bluetooth Request to switch light on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24CFD76-788B-4A1B-AFC7-21F71FDF5038}"/>
              </a:ext>
            </a:extLst>
          </p:cNvPr>
          <p:cNvSpPr/>
          <p:nvPr/>
        </p:nvSpPr>
        <p:spPr>
          <a:xfrm>
            <a:off x="5875140" y="4898418"/>
            <a:ext cx="1084934" cy="564950"/>
          </a:xfrm>
          <a:prstGeom prst="roundRect">
            <a:avLst/>
          </a:prstGeom>
          <a:solidFill>
            <a:srgbClr val="BABD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ZWAVE   Request to switch light on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226729-0611-41B9-AF23-FE0D40DE1E79}"/>
              </a:ext>
            </a:extLst>
          </p:cNvPr>
          <p:cNvSpPr/>
          <p:nvPr/>
        </p:nvSpPr>
        <p:spPr>
          <a:xfrm>
            <a:off x="7427238" y="4898418"/>
            <a:ext cx="1084934" cy="56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oneM2M Request to switch light on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06EB89-0E05-496F-886B-809805F91884}"/>
              </a:ext>
            </a:extLst>
          </p:cNvPr>
          <p:cNvCxnSpPr>
            <a:cxnSpLocks/>
          </p:cNvCxnSpPr>
          <p:nvPr/>
        </p:nvCxnSpPr>
        <p:spPr>
          <a:xfrm>
            <a:off x="4119189" y="4842445"/>
            <a:ext cx="0" cy="776767"/>
          </a:xfrm>
          <a:prstGeom prst="line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628F3C-B444-4EEB-9561-FB1B3C5136FB}"/>
              </a:ext>
            </a:extLst>
          </p:cNvPr>
          <p:cNvCxnSpPr>
            <a:cxnSpLocks/>
          </p:cNvCxnSpPr>
          <p:nvPr/>
        </p:nvCxnSpPr>
        <p:spPr>
          <a:xfrm>
            <a:off x="5605324" y="4842445"/>
            <a:ext cx="0" cy="776767"/>
          </a:xfrm>
          <a:prstGeom prst="line">
            <a:avLst/>
          </a:prstGeom>
          <a:ln w="12700">
            <a:solidFill>
              <a:srgbClr val="54BD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5D56E9-E6F3-4E8A-912D-CEADE758001D}"/>
              </a:ext>
            </a:extLst>
          </p:cNvPr>
          <p:cNvSpPr/>
          <p:nvPr/>
        </p:nvSpPr>
        <p:spPr>
          <a:xfrm>
            <a:off x="5875140" y="4883571"/>
            <a:ext cx="1084934" cy="564950"/>
          </a:xfrm>
          <a:prstGeom prst="roundRect">
            <a:avLst/>
          </a:prstGeom>
          <a:solidFill>
            <a:srgbClr val="BABD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ZWAVE   Request to switch light on 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9A9B66D-E938-4895-AB4E-3D1481CE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62" y="-45556"/>
            <a:ext cx="10126040" cy="1173570"/>
          </a:xfrm>
        </p:spPr>
        <p:txBody>
          <a:bodyPr>
            <a:normAutofit/>
          </a:bodyPr>
          <a:lstStyle/>
          <a:p>
            <a:r>
              <a:rPr lang="en-US" dirty="0"/>
              <a:t>oneM2M interworking example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49930A-0DD1-49ED-9ACD-4B3F6CC55FB4}"/>
              </a:ext>
            </a:extLst>
          </p:cNvPr>
          <p:cNvSpPr/>
          <p:nvPr/>
        </p:nvSpPr>
        <p:spPr>
          <a:xfrm>
            <a:off x="270288" y="6382821"/>
            <a:ext cx="2791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IPE = Interworking Proxy Entity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71702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A682-9D56-46BE-BE2D-8AD0E968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715777-4665-44F7-84A4-FBED4AC9058C}"/>
              </a:ext>
            </a:extLst>
          </p:cNvPr>
          <p:cNvSpPr/>
          <p:nvPr/>
        </p:nvSpPr>
        <p:spPr>
          <a:xfrm>
            <a:off x="6503210" y="4372082"/>
            <a:ext cx="1020910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BABD5A"/>
              </a:gs>
              <a:gs pos="100000">
                <a:srgbClr val="BABD5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ZWAVE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IPE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21C1C3-A4F1-4666-8A3F-E7643CC04977}"/>
              </a:ext>
            </a:extLst>
          </p:cNvPr>
          <p:cNvCxnSpPr>
            <a:cxnSpLocks/>
          </p:cNvCxnSpPr>
          <p:nvPr/>
        </p:nvCxnSpPr>
        <p:spPr>
          <a:xfrm>
            <a:off x="4119189" y="4857292"/>
            <a:ext cx="0" cy="77676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5F28A3-60AA-4A90-B807-6DD4E0DD714E}"/>
              </a:ext>
            </a:extLst>
          </p:cNvPr>
          <p:cNvCxnSpPr>
            <a:cxnSpLocks/>
          </p:cNvCxnSpPr>
          <p:nvPr/>
        </p:nvCxnSpPr>
        <p:spPr>
          <a:xfrm>
            <a:off x="5605324" y="4857292"/>
            <a:ext cx="0" cy="776767"/>
          </a:xfrm>
          <a:prstGeom prst="line">
            <a:avLst/>
          </a:prstGeom>
          <a:ln w="12700">
            <a:solidFill>
              <a:srgbClr val="54B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86B9B-D5FC-4D3F-8907-80CF1F9CB838}"/>
              </a:ext>
            </a:extLst>
          </p:cNvPr>
          <p:cNvCxnSpPr>
            <a:cxnSpLocks/>
          </p:cNvCxnSpPr>
          <p:nvPr/>
        </p:nvCxnSpPr>
        <p:spPr>
          <a:xfrm>
            <a:off x="7037174" y="4857292"/>
            <a:ext cx="0" cy="780358"/>
          </a:xfrm>
          <a:prstGeom prst="line">
            <a:avLst/>
          </a:prstGeom>
          <a:ln w="12700">
            <a:solidFill>
              <a:srgbClr val="BABD5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A523BA-4C93-497D-A661-F076FCD536DA}"/>
              </a:ext>
            </a:extLst>
          </p:cNvPr>
          <p:cNvSpPr/>
          <p:nvPr/>
        </p:nvSpPr>
        <p:spPr>
          <a:xfrm>
            <a:off x="3586731" y="4369666"/>
            <a:ext cx="998272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OCF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IPE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DC0FCB4-9919-449C-9BA1-B40B78CDE1C7}"/>
              </a:ext>
            </a:extLst>
          </p:cNvPr>
          <p:cNvSpPr/>
          <p:nvPr/>
        </p:nvSpPr>
        <p:spPr>
          <a:xfrm>
            <a:off x="5082199" y="4375362"/>
            <a:ext cx="1040624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54BDE2"/>
              </a:gs>
              <a:gs pos="100000">
                <a:srgbClr val="54BDE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Bluetooth IPE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0B7B9F3-D6B9-45A0-8AA8-8B2D3A3D5697}"/>
              </a:ext>
            </a:extLst>
          </p:cNvPr>
          <p:cNvSpPr/>
          <p:nvPr/>
        </p:nvSpPr>
        <p:spPr>
          <a:xfrm>
            <a:off x="3840480" y="3081383"/>
            <a:ext cx="5098694" cy="418839"/>
          </a:xfrm>
          <a:prstGeom prst="round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Service Layer</a:t>
            </a:r>
          </a:p>
        </p:txBody>
      </p:sp>
      <p:pic>
        <p:nvPicPr>
          <p:cNvPr id="45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E522E15C-0D8A-4F49-8F11-3073CE1D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33" y="2589461"/>
            <a:ext cx="524918" cy="3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64E756-B38D-4A65-A9C6-E8B459131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7" y="1289013"/>
            <a:ext cx="1572369" cy="105300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04407A-DF0A-4CC0-9F8B-CFF5D074FFE2}"/>
              </a:ext>
            </a:extLst>
          </p:cNvPr>
          <p:cNvCxnSpPr>
            <a:cxnSpLocks/>
          </p:cNvCxnSpPr>
          <p:nvPr/>
        </p:nvCxnSpPr>
        <p:spPr>
          <a:xfrm>
            <a:off x="6527032" y="2397395"/>
            <a:ext cx="0" cy="578363"/>
          </a:xfrm>
          <a:prstGeom prst="straightConnector1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6717EBB-8249-4DCA-A79F-75DB7F0BD566}"/>
              </a:ext>
            </a:extLst>
          </p:cNvPr>
          <p:cNvCxnSpPr>
            <a:cxnSpLocks/>
          </p:cNvCxnSpPr>
          <p:nvPr/>
        </p:nvCxnSpPr>
        <p:spPr>
          <a:xfrm>
            <a:off x="4120677" y="3549009"/>
            <a:ext cx="0" cy="776767"/>
          </a:xfrm>
          <a:prstGeom prst="line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541BF4-430D-4277-9139-FB79710A9172}"/>
              </a:ext>
            </a:extLst>
          </p:cNvPr>
          <p:cNvCxnSpPr>
            <a:cxnSpLocks/>
          </p:cNvCxnSpPr>
          <p:nvPr/>
        </p:nvCxnSpPr>
        <p:spPr>
          <a:xfrm>
            <a:off x="5606812" y="3549009"/>
            <a:ext cx="0" cy="776767"/>
          </a:xfrm>
          <a:prstGeom prst="line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E72AFAD-541F-4647-BA67-41500E0D4DA0}"/>
              </a:ext>
            </a:extLst>
          </p:cNvPr>
          <p:cNvCxnSpPr>
            <a:cxnSpLocks/>
          </p:cNvCxnSpPr>
          <p:nvPr/>
        </p:nvCxnSpPr>
        <p:spPr>
          <a:xfrm>
            <a:off x="7038662" y="3549009"/>
            <a:ext cx="0" cy="780358"/>
          </a:xfrm>
          <a:prstGeom prst="line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589D9E6-02C6-4065-B9C4-2762AB09A2B8}"/>
              </a:ext>
            </a:extLst>
          </p:cNvPr>
          <p:cNvSpPr/>
          <p:nvPr/>
        </p:nvSpPr>
        <p:spPr>
          <a:xfrm>
            <a:off x="8196897" y="5679255"/>
            <a:ext cx="724205" cy="679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/>
              <a:t>oneM2M Light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B647AE2-FDDB-4ABD-B87C-B8CD10B9C737}"/>
              </a:ext>
            </a:extLst>
          </p:cNvPr>
          <p:cNvCxnSpPr>
            <a:cxnSpLocks/>
          </p:cNvCxnSpPr>
          <p:nvPr/>
        </p:nvCxnSpPr>
        <p:spPr>
          <a:xfrm>
            <a:off x="8559000" y="3567363"/>
            <a:ext cx="0" cy="2044751"/>
          </a:xfrm>
          <a:prstGeom prst="line">
            <a:avLst/>
          </a:prstGeom>
          <a:ln w="127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770301-214A-4BB3-A3AE-E826932D8EC5}"/>
              </a:ext>
            </a:extLst>
          </p:cNvPr>
          <p:cNvSpPr/>
          <p:nvPr/>
        </p:nvSpPr>
        <p:spPr>
          <a:xfrm>
            <a:off x="2938052" y="4883571"/>
            <a:ext cx="1084934" cy="56495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OCF      Response to switch light on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225232-EF67-4571-B16B-41DCA9155A24}"/>
              </a:ext>
            </a:extLst>
          </p:cNvPr>
          <p:cNvSpPr/>
          <p:nvPr/>
        </p:nvSpPr>
        <p:spPr>
          <a:xfrm>
            <a:off x="6703033" y="5703184"/>
            <a:ext cx="724205" cy="679637"/>
          </a:xfrm>
          <a:prstGeom prst="ellipse">
            <a:avLst/>
          </a:prstGeom>
          <a:solidFill>
            <a:srgbClr val="BAB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ZWAVE Light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E4F0933-01FD-4757-AB26-FABF17F2ACFA}"/>
              </a:ext>
            </a:extLst>
          </p:cNvPr>
          <p:cNvSpPr/>
          <p:nvPr/>
        </p:nvSpPr>
        <p:spPr>
          <a:xfrm>
            <a:off x="5249618" y="5719211"/>
            <a:ext cx="724205" cy="679637"/>
          </a:xfrm>
          <a:prstGeom prst="ellipse">
            <a:avLst/>
          </a:prstGeom>
          <a:solidFill>
            <a:srgbClr val="54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50" b="1" dirty="0">
                <a:solidFill>
                  <a:schemeClr val="tx1">
                    <a:lumMod val="50000"/>
                  </a:schemeClr>
                </a:solidFill>
              </a:rPr>
              <a:t>Bluetooth</a:t>
            </a:r>
            <a:r>
              <a:rPr lang="en-US" sz="1000" b="1" dirty="0">
                <a:solidFill>
                  <a:schemeClr val="tx1">
                    <a:lumMod val="50000"/>
                  </a:schemeClr>
                </a:solidFill>
              </a:rPr>
              <a:t> Light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AB9CFB-7D45-4647-830D-21682755F88B}"/>
              </a:ext>
            </a:extLst>
          </p:cNvPr>
          <p:cNvSpPr/>
          <p:nvPr/>
        </p:nvSpPr>
        <p:spPr>
          <a:xfrm>
            <a:off x="3748438" y="5719211"/>
            <a:ext cx="724205" cy="6796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OCF Light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7CA0B89-3009-4006-BC23-75825781EF71}"/>
              </a:ext>
            </a:extLst>
          </p:cNvPr>
          <p:cNvSpPr/>
          <p:nvPr/>
        </p:nvSpPr>
        <p:spPr>
          <a:xfrm>
            <a:off x="4458389" y="4904034"/>
            <a:ext cx="1084934" cy="564950"/>
          </a:xfrm>
          <a:prstGeom prst="roundRect">
            <a:avLst/>
          </a:prstGeom>
          <a:solidFill>
            <a:srgbClr val="54BD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Bluetooth Response to switch light on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24CFD76-788B-4A1B-AFC7-21F71FDF5038}"/>
              </a:ext>
            </a:extLst>
          </p:cNvPr>
          <p:cNvSpPr/>
          <p:nvPr/>
        </p:nvSpPr>
        <p:spPr>
          <a:xfrm>
            <a:off x="5875140" y="4898418"/>
            <a:ext cx="1084934" cy="564950"/>
          </a:xfrm>
          <a:prstGeom prst="roundRect">
            <a:avLst/>
          </a:prstGeom>
          <a:solidFill>
            <a:srgbClr val="BABD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ZWAVE   Request to switch light on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226729-0611-41B9-AF23-FE0D40DE1E79}"/>
              </a:ext>
            </a:extLst>
          </p:cNvPr>
          <p:cNvSpPr/>
          <p:nvPr/>
        </p:nvSpPr>
        <p:spPr>
          <a:xfrm>
            <a:off x="7427238" y="4898418"/>
            <a:ext cx="1084934" cy="56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oneM2M Response to switch light on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06EB89-0E05-496F-886B-809805F91884}"/>
              </a:ext>
            </a:extLst>
          </p:cNvPr>
          <p:cNvCxnSpPr>
            <a:cxnSpLocks/>
          </p:cNvCxnSpPr>
          <p:nvPr/>
        </p:nvCxnSpPr>
        <p:spPr>
          <a:xfrm>
            <a:off x="4119189" y="4842445"/>
            <a:ext cx="0" cy="776767"/>
          </a:xfrm>
          <a:prstGeom prst="line">
            <a:avLst/>
          </a:prstGeom>
          <a:ln w="127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628F3C-B444-4EEB-9561-FB1B3C5136FB}"/>
              </a:ext>
            </a:extLst>
          </p:cNvPr>
          <p:cNvCxnSpPr>
            <a:cxnSpLocks/>
          </p:cNvCxnSpPr>
          <p:nvPr/>
        </p:nvCxnSpPr>
        <p:spPr>
          <a:xfrm>
            <a:off x="5605324" y="4842445"/>
            <a:ext cx="0" cy="776767"/>
          </a:xfrm>
          <a:prstGeom prst="line">
            <a:avLst/>
          </a:prstGeom>
          <a:ln w="12700">
            <a:solidFill>
              <a:srgbClr val="54BDE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5D56E9-E6F3-4E8A-912D-CEADE758001D}"/>
              </a:ext>
            </a:extLst>
          </p:cNvPr>
          <p:cNvSpPr/>
          <p:nvPr/>
        </p:nvSpPr>
        <p:spPr>
          <a:xfrm>
            <a:off x="5875140" y="4883571"/>
            <a:ext cx="1084934" cy="564950"/>
          </a:xfrm>
          <a:prstGeom prst="roundRect">
            <a:avLst/>
          </a:prstGeom>
          <a:solidFill>
            <a:srgbClr val="BABD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ZWAVE   Response to switch light on 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87CF422-9A2A-4DB5-AF10-4EE1AB37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62" y="-45556"/>
            <a:ext cx="10126040" cy="1173570"/>
          </a:xfrm>
        </p:spPr>
        <p:txBody>
          <a:bodyPr>
            <a:normAutofit/>
          </a:bodyPr>
          <a:lstStyle/>
          <a:p>
            <a:r>
              <a:rPr lang="en-US" dirty="0"/>
              <a:t>oneM2M interworking example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3D1BE1-B2FC-4509-9F09-845F0C08F4CC}"/>
              </a:ext>
            </a:extLst>
          </p:cNvPr>
          <p:cNvSpPr/>
          <p:nvPr/>
        </p:nvSpPr>
        <p:spPr>
          <a:xfrm>
            <a:off x="270288" y="6382821"/>
            <a:ext cx="2791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IPE = Interworking Proxy Entity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5779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A682-9D56-46BE-BE2D-8AD0E968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715777-4665-44F7-84A4-FBED4AC9058C}"/>
              </a:ext>
            </a:extLst>
          </p:cNvPr>
          <p:cNvSpPr/>
          <p:nvPr/>
        </p:nvSpPr>
        <p:spPr>
          <a:xfrm>
            <a:off x="6503210" y="4372082"/>
            <a:ext cx="1020910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BABD5A"/>
              </a:gs>
              <a:gs pos="100000">
                <a:srgbClr val="BABD5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ZWAVE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IPE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21C1C3-A4F1-4666-8A3F-E7643CC04977}"/>
              </a:ext>
            </a:extLst>
          </p:cNvPr>
          <p:cNvCxnSpPr>
            <a:cxnSpLocks/>
          </p:cNvCxnSpPr>
          <p:nvPr/>
        </p:nvCxnSpPr>
        <p:spPr>
          <a:xfrm>
            <a:off x="4119189" y="4857292"/>
            <a:ext cx="0" cy="77676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5F28A3-60AA-4A90-B807-6DD4E0DD714E}"/>
              </a:ext>
            </a:extLst>
          </p:cNvPr>
          <p:cNvCxnSpPr>
            <a:cxnSpLocks/>
          </p:cNvCxnSpPr>
          <p:nvPr/>
        </p:nvCxnSpPr>
        <p:spPr>
          <a:xfrm>
            <a:off x="5605324" y="4857292"/>
            <a:ext cx="0" cy="776767"/>
          </a:xfrm>
          <a:prstGeom prst="line">
            <a:avLst/>
          </a:prstGeom>
          <a:ln w="12700">
            <a:solidFill>
              <a:srgbClr val="54B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86B9B-D5FC-4D3F-8907-80CF1F9CB838}"/>
              </a:ext>
            </a:extLst>
          </p:cNvPr>
          <p:cNvCxnSpPr>
            <a:cxnSpLocks/>
          </p:cNvCxnSpPr>
          <p:nvPr/>
        </p:nvCxnSpPr>
        <p:spPr>
          <a:xfrm>
            <a:off x="7037174" y="4857292"/>
            <a:ext cx="0" cy="780358"/>
          </a:xfrm>
          <a:prstGeom prst="line">
            <a:avLst/>
          </a:prstGeom>
          <a:ln w="12700">
            <a:solidFill>
              <a:srgbClr val="BABD5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A523BA-4C93-497D-A661-F076FCD536DA}"/>
              </a:ext>
            </a:extLst>
          </p:cNvPr>
          <p:cNvSpPr/>
          <p:nvPr/>
        </p:nvSpPr>
        <p:spPr>
          <a:xfrm>
            <a:off x="3586731" y="4369666"/>
            <a:ext cx="998272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OCF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IPE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DC0FCB4-9919-449C-9BA1-B40B78CDE1C7}"/>
              </a:ext>
            </a:extLst>
          </p:cNvPr>
          <p:cNvSpPr/>
          <p:nvPr/>
        </p:nvSpPr>
        <p:spPr>
          <a:xfrm>
            <a:off x="5082199" y="4375362"/>
            <a:ext cx="1040624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54BDE2"/>
              </a:gs>
              <a:gs pos="100000">
                <a:srgbClr val="54BDE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Bluetooth IPE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0B7B9F3-D6B9-45A0-8AA8-8B2D3A3D5697}"/>
              </a:ext>
            </a:extLst>
          </p:cNvPr>
          <p:cNvSpPr/>
          <p:nvPr/>
        </p:nvSpPr>
        <p:spPr>
          <a:xfrm>
            <a:off x="3840480" y="3081383"/>
            <a:ext cx="5098694" cy="418839"/>
          </a:xfrm>
          <a:prstGeom prst="round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Service Layer</a:t>
            </a:r>
          </a:p>
        </p:txBody>
      </p:sp>
      <p:pic>
        <p:nvPicPr>
          <p:cNvPr id="45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E522E15C-0D8A-4F49-8F11-3073CE1D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33" y="2589461"/>
            <a:ext cx="524918" cy="3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64E756-B38D-4A65-A9C6-E8B459131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7" y="1289013"/>
            <a:ext cx="1572369" cy="105300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04407A-DF0A-4CC0-9F8B-CFF5D074FFE2}"/>
              </a:ext>
            </a:extLst>
          </p:cNvPr>
          <p:cNvCxnSpPr>
            <a:cxnSpLocks/>
          </p:cNvCxnSpPr>
          <p:nvPr/>
        </p:nvCxnSpPr>
        <p:spPr>
          <a:xfrm>
            <a:off x="6527032" y="2397395"/>
            <a:ext cx="0" cy="578363"/>
          </a:xfrm>
          <a:prstGeom prst="straightConnector1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6717EBB-8249-4DCA-A79F-75DB7F0BD566}"/>
              </a:ext>
            </a:extLst>
          </p:cNvPr>
          <p:cNvCxnSpPr>
            <a:cxnSpLocks/>
          </p:cNvCxnSpPr>
          <p:nvPr/>
        </p:nvCxnSpPr>
        <p:spPr>
          <a:xfrm>
            <a:off x="4120677" y="3549009"/>
            <a:ext cx="0" cy="776767"/>
          </a:xfrm>
          <a:prstGeom prst="line">
            <a:avLst/>
          </a:prstGeom>
          <a:ln w="127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541BF4-430D-4277-9139-FB79710A9172}"/>
              </a:ext>
            </a:extLst>
          </p:cNvPr>
          <p:cNvCxnSpPr>
            <a:cxnSpLocks/>
          </p:cNvCxnSpPr>
          <p:nvPr/>
        </p:nvCxnSpPr>
        <p:spPr>
          <a:xfrm>
            <a:off x="5606812" y="3549009"/>
            <a:ext cx="0" cy="776767"/>
          </a:xfrm>
          <a:prstGeom prst="line">
            <a:avLst/>
          </a:prstGeom>
          <a:ln w="127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E72AFAD-541F-4647-BA67-41500E0D4DA0}"/>
              </a:ext>
            </a:extLst>
          </p:cNvPr>
          <p:cNvCxnSpPr>
            <a:cxnSpLocks/>
          </p:cNvCxnSpPr>
          <p:nvPr/>
        </p:nvCxnSpPr>
        <p:spPr>
          <a:xfrm>
            <a:off x="7038662" y="3549009"/>
            <a:ext cx="0" cy="780358"/>
          </a:xfrm>
          <a:prstGeom prst="line">
            <a:avLst/>
          </a:prstGeom>
          <a:ln w="127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589D9E6-02C6-4065-B9C4-2762AB09A2B8}"/>
              </a:ext>
            </a:extLst>
          </p:cNvPr>
          <p:cNvSpPr/>
          <p:nvPr/>
        </p:nvSpPr>
        <p:spPr>
          <a:xfrm>
            <a:off x="8196897" y="5679255"/>
            <a:ext cx="724205" cy="679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/>
              <a:t>oneM2M Light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B647AE2-FDDB-4ABD-B87C-B8CD10B9C737}"/>
              </a:ext>
            </a:extLst>
          </p:cNvPr>
          <p:cNvCxnSpPr>
            <a:cxnSpLocks/>
          </p:cNvCxnSpPr>
          <p:nvPr/>
        </p:nvCxnSpPr>
        <p:spPr>
          <a:xfrm>
            <a:off x="8559000" y="3567363"/>
            <a:ext cx="0" cy="2044751"/>
          </a:xfrm>
          <a:prstGeom prst="line">
            <a:avLst/>
          </a:prstGeom>
          <a:ln w="127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7225232-EF67-4571-B16B-41DCA9155A24}"/>
              </a:ext>
            </a:extLst>
          </p:cNvPr>
          <p:cNvSpPr/>
          <p:nvPr/>
        </p:nvSpPr>
        <p:spPr>
          <a:xfrm>
            <a:off x="6703033" y="5703184"/>
            <a:ext cx="724205" cy="679637"/>
          </a:xfrm>
          <a:prstGeom prst="ellipse">
            <a:avLst/>
          </a:prstGeom>
          <a:solidFill>
            <a:srgbClr val="BAB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ZWAVE Light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E4F0933-01FD-4757-AB26-FABF17F2ACFA}"/>
              </a:ext>
            </a:extLst>
          </p:cNvPr>
          <p:cNvSpPr/>
          <p:nvPr/>
        </p:nvSpPr>
        <p:spPr>
          <a:xfrm>
            <a:off x="5249618" y="5719211"/>
            <a:ext cx="724205" cy="679637"/>
          </a:xfrm>
          <a:prstGeom prst="ellipse">
            <a:avLst/>
          </a:prstGeom>
          <a:solidFill>
            <a:srgbClr val="54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50" b="1" dirty="0">
                <a:solidFill>
                  <a:schemeClr val="tx1">
                    <a:lumMod val="50000"/>
                  </a:schemeClr>
                </a:solidFill>
              </a:rPr>
              <a:t>Bluetooth</a:t>
            </a:r>
            <a:r>
              <a:rPr lang="en-US" sz="1000" b="1" dirty="0">
                <a:solidFill>
                  <a:schemeClr val="tx1">
                    <a:lumMod val="50000"/>
                  </a:schemeClr>
                </a:solidFill>
              </a:rPr>
              <a:t> Light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AB9CFB-7D45-4647-830D-21682755F88B}"/>
              </a:ext>
            </a:extLst>
          </p:cNvPr>
          <p:cNvSpPr/>
          <p:nvPr/>
        </p:nvSpPr>
        <p:spPr>
          <a:xfrm>
            <a:off x="3748438" y="5719211"/>
            <a:ext cx="724205" cy="6796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OCF Light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226729-0611-41B9-AF23-FE0D40DE1E79}"/>
              </a:ext>
            </a:extLst>
          </p:cNvPr>
          <p:cNvSpPr/>
          <p:nvPr/>
        </p:nvSpPr>
        <p:spPr>
          <a:xfrm>
            <a:off x="7360190" y="3674634"/>
            <a:ext cx="1084934" cy="56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oneM2M Response to switch light on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06EB89-0E05-496F-886B-809805F91884}"/>
              </a:ext>
            </a:extLst>
          </p:cNvPr>
          <p:cNvCxnSpPr>
            <a:cxnSpLocks/>
          </p:cNvCxnSpPr>
          <p:nvPr/>
        </p:nvCxnSpPr>
        <p:spPr>
          <a:xfrm>
            <a:off x="4119189" y="4842445"/>
            <a:ext cx="0" cy="776767"/>
          </a:xfrm>
          <a:prstGeom prst="line">
            <a:avLst/>
          </a:prstGeom>
          <a:ln w="127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628F3C-B444-4EEB-9561-FB1B3C5136FB}"/>
              </a:ext>
            </a:extLst>
          </p:cNvPr>
          <p:cNvCxnSpPr>
            <a:cxnSpLocks/>
          </p:cNvCxnSpPr>
          <p:nvPr/>
        </p:nvCxnSpPr>
        <p:spPr>
          <a:xfrm>
            <a:off x="5605324" y="4842445"/>
            <a:ext cx="0" cy="776767"/>
          </a:xfrm>
          <a:prstGeom prst="line">
            <a:avLst/>
          </a:prstGeom>
          <a:ln w="12700">
            <a:solidFill>
              <a:srgbClr val="54BDE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60F5434-1A76-4C68-8C39-8AC08BEDBD54}"/>
              </a:ext>
            </a:extLst>
          </p:cNvPr>
          <p:cNvSpPr/>
          <p:nvPr/>
        </p:nvSpPr>
        <p:spPr>
          <a:xfrm>
            <a:off x="5880558" y="3673878"/>
            <a:ext cx="1084934" cy="56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oneM2M Response to switch light on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4E57493-3041-4487-BF18-CD2CA3443D5E}"/>
              </a:ext>
            </a:extLst>
          </p:cNvPr>
          <p:cNvSpPr/>
          <p:nvPr/>
        </p:nvSpPr>
        <p:spPr>
          <a:xfrm>
            <a:off x="4442205" y="3649621"/>
            <a:ext cx="1084934" cy="56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oneM2M Response to switch light on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B5CE2BC-B4B7-4D7F-ABD1-0D4C530F1A8A}"/>
              </a:ext>
            </a:extLst>
          </p:cNvPr>
          <p:cNvSpPr/>
          <p:nvPr/>
        </p:nvSpPr>
        <p:spPr>
          <a:xfrm>
            <a:off x="2962573" y="3649621"/>
            <a:ext cx="1084934" cy="56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oneM2M Response to switch light on 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3F50662-C8EB-4EF6-A8FD-0AF6D0C2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62" y="-45556"/>
            <a:ext cx="10126040" cy="1173570"/>
          </a:xfrm>
        </p:spPr>
        <p:txBody>
          <a:bodyPr>
            <a:normAutofit/>
          </a:bodyPr>
          <a:lstStyle/>
          <a:p>
            <a:r>
              <a:rPr lang="en-US" dirty="0"/>
              <a:t>oneM2M interworking example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3F2AB6-97A8-4215-B41B-67B875B85FE1}"/>
              </a:ext>
            </a:extLst>
          </p:cNvPr>
          <p:cNvSpPr/>
          <p:nvPr/>
        </p:nvSpPr>
        <p:spPr>
          <a:xfrm>
            <a:off x="270288" y="6382821"/>
            <a:ext cx="2791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IPE = Interworking Proxy Entity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66203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A682-9D56-46BE-BE2D-8AD0E968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715777-4665-44F7-84A4-FBED4AC9058C}"/>
              </a:ext>
            </a:extLst>
          </p:cNvPr>
          <p:cNvSpPr/>
          <p:nvPr/>
        </p:nvSpPr>
        <p:spPr>
          <a:xfrm>
            <a:off x="6503210" y="4372082"/>
            <a:ext cx="1020910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BABD5A"/>
              </a:gs>
              <a:gs pos="100000">
                <a:srgbClr val="BABD5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ZWAVE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IPE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21C1C3-A4F1-4666-8A3F-E7643CC04977}"/>
              </a:ext>
            </a:extLst>
          </p:cNvPr>
          <p:cNvCxnSpPr>
            <a:cxnSpLocks/>
          </p:cNvCxnSpPr>
          <p:nvPr/>
        </p:nvCxnSpPr>
        <p:spPr>
          <a:xfrm>
            <a:off x="4119189" y="4857292"/>
            <a:ext cx="0" cy="77676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5F28A3-60AA-4A90-B807-6DD4E0DD714E}"/>
              </a:ext>
            </a:extLst>
          </p:cNvPr>
          <p:cNvCxnSpPr>
            <a:cxnSpLocks/>
          </p:cNvCxnSpPr>
          <p:nvPr/>
        </p:nvCxnSpPr>
        <p:spPr>
          <a:xfrm>
            <a:off x="5605324" y="4857292"/>
            <a:ext cx="0" cy="776767"/>
          </a:xfrm>
          <a:prstGeom prst="line">
            <a:avLst/>
          </a:prstGeom>
          <a:ln w="12700">
            <a:solidFill>
              <a:srgbClr val="54B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86B9B-D5FC-4D3F-8907-80CF1F9CB838}"/>
              </a:ext>
            </a:extLst>
          </p:cNvPr>
          <p:cNvCxnSpPr>
            <a:cxnSpLocks/>
          </p:cNvCxnSpPr>
          <p:nvPr/>
        </p:nvCxnSpPr>
        <p:spPr>
          <a:xfrm>
            <a:off x="7037174" y="4857292"/>
            <a:ext cx="0" cy="780358"/>
          </a:xfrm>
          <a:prstGeom prst="line">
            <a:avLst/>
          </a:prstGeom>
          <a:ln w="12700">
            <a:solidFill>
              <a:srgbClr val="BABD5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A523BA-4C93-497D-A661-F076FCD536DA}"/>
              </a:ext>
            </a:extLst>
          </p:cNvPr>
          <p:cNvSpPr/>
          <p:nvPr/>
        </p:nvSpPr>
        <p:spPr>
          <a:xfrm>
            <a:off x="3586731" y="4369666"/>
            <a:ext cx="998272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OCF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IPE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DC0FCB4-9919-449C-9BA1-B40B78CDE1C7}"/>
              </a:ext>
            </a:extLst>
          </p:cNvPr>
          <p:cNvSpPr/>
          <p:nvPr/>
        </p:nvSpPr>
        <p:spPr>
          <a:xfrm>
            <a:off x="5082199" y="4375362"/>
            <a:ext cx="1040624" cy="418839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54BDE2"/>
              </a:gs>
              <a:gs pos="100000">
                <a:srgbClr val="54BDE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Bluetooth IPE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0B7B9F3-D6B9-45A0-8AA8-8B2D3A3D5697}"/>
              </a:ext>
            </a:extLst>
          </p:cNvPr>
          <p:cNvSpPr/>
          <p:nvPr/>
        </p:nvSpPr>
        <p:spPr>
          <a:xfrm>
            <a:off x="3840480" y="3081383"/>
            <a:ext cx="5098694" cy="418839"/>
          </a:xfrm>
          <a:prstGeom prst="round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Service Layer</a:t>
            </a:r>
          </a:p>
        </p:txBody>
      </p:sp>
      <p:pic>
        <p:nvPicPr>
          <p:cNvPr id="45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E522E15C-0D8A-4F49-8F11-3073CE1D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33" y="2589461"/>
            <a:ext cx="524918" cy="3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64E756-B38D-4A65-A9C6-E8B459131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7" y="1289013"/>
            <a:ext cx="1572369" cy="105300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04407A-DF0A-4CC0-9F8B-CFF5D074FFE2}"/>
              </a:ext>
            </a:extLst>
          </p:cNvPr>
          <p:cNvCxnSpPr>
            <a:cxnSpLocks/>
          </p:cNvCxnSpPr>
          <p:nvPr/>
        </p:nvCxnSpPr>
        <p:spPr>
          <a:xfrm>
            <a:off x="6527032" y="2397395"/>
            <a:ext cx="0" cy="578363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6717EBB-8249-4DCA-A79F-75DB7F0BD566}"/>
              </a:ext>
            </a:extLst>
          </p:cNvPr>
          <p:cNvCxnSpPr>
            <a:cxnSpLocks/>
          </p:cNvCxnSpPr>
          <p:nvPr/>
        </p:nvCxnSpPr>
        <p:spPr>
          <a:xfrm>
            <a:off x="4120677" y="3549009"/>
            <a:ext cx="0" cy="776767"/>
          </a:xfrm>
          <a:prstGeom prst="line">
            <a:avLst/>
          </a:prstGeom>
          <a:ln w="127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541BF4-430D-4277-9139-FB79710A9172}"/>
              </a:ext>
            </a:extLst>
          </p:cNvPr>
          <p:cNvCxnSpPr>
            <a:cxnSpLocks/>
          </p:cNvCxnSpPr>
          <p:nvPr/>
        </p:nvCxnSpPr>
        <p:spPr>
          <a:xfrm>
            <a:off x="5606812" y="3549009"/>
            <a:ext cx="0" cy="776767"/>
          </a:xfrm>
          <a:prstGeom prst="line">
            <a:avLst/>
          </a:prstGeom>
          <a:ln w="127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E72AFAD-541F-4647-BA67-41500E0D4DA0}"/>
              </a:ext>
            </a:extLst>
          </p:cNvPr>
          <p:cNvCxnSpPr>
            <a:cxnSpLocks/>
          </p:cNvCxnSpPr>
          <p:nvPr/>
        </p:nvCxnSpPr>
        <p:spPr>
          <a:xfrm>
            <a:off x="7038662" y="3549009"/>
            <a:ext cx="0" cy="780358"/>
          </a:xfrm>
          <a:prstGeom prst="line">
            <a:avLst/>
          </a:prstGeom>
          <a:ln w="127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589D9E6-02C6-4065-B9C4-2762AB09A2B8}"/>
              </a:ext>
            </a:extLst>
          </p:cNvPr>
          <p:cNvSpPr/>
          <p:nvPr/>
        </p:nvSpPr>
        <p:spPr>
          <a:xfrm>
            <a:off x="8196897" y="5679255"/>
            <a:ext cx="724205" cy="679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/>
              <a:t>oneM2M Light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B647AE2-FDDB-4ABD-B87C-B8CD10B9C737}"/>
              </a:ext>
            </a:extLst>
          </p:cNvPr>
          <p:cNvCxnSpPr>
            <a:cxnSpLocks/>
          </p:cNvCxnSpPr>
          <p:nvPr/>
        </p:nvCxnSpPr>
        <p:spPr>
          <a:xfrm>
            <a:off x="8559000" y="3567363"/>
            <a:ext cx="0" cy="2044751"/>
          </a:xfrm>
          <a:prstGeom prst="line">
            <a:avLst/>
          </a:prstGeom>
          <a:ln w="127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7225232-EF67-4571-B16B-41DCA9155A24}"/>
              </a:ext>
            </a:extLst>
          </p:cNvPr>
          <p:cNvSpPr/>
          <p:nvPr/>
        </p:nvSpPr>
        <p:spPr>
          <a:xfrm>
            <a:off x="6703033" y="5703184"/>
            <a:ext cx="724205" cy="679637"/>
          </a:xfrm>
          <a:prstGeom prst="ellipse">
            <a:avLst/>
          </a:prstGeom>
          <a:solidFill>
            <a:srgbClr val="BAB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ZWAVE Light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E4F0933-01FD-4757-AB26-FABF17F2ACFA}"/>
              </a:ext>
            </a:extLst>
          </p:cNvPr>
          <p:cNvSpPr/>
          <p:nvPr/>
        </p:nvSpPr>
        <p:spPr>
          <a:xfrm>
            <a:off x="5249618" y="5719211"/>
            <a:ext cx="724205" cy="679637"/>
          </a:xfrm>
          <a:prstGeom prst="ellipse">
            <a:avLst/>
          </a:prstGeom>
          <a:solidFill>
            <a:srgbClr val="54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50" b="1" dirty="0">
                <a:solidFill>
                  <a:schemeClr val="tx1">
                    <a:lumMod val="50000"/>
                  </a:schemeClr>
                </a:solidFill>
              </a:rPr>
              <a:t>Bluetooth</a:t>
            </a:r>
            <a:r>
              <a:rPr lang="en-US" sz="1000" b="1" dirty="0">
                <a:solidFill>
                  <a:schemeClr val="tx1">
                    <a:lumMod val="50000"/>
                  </a:schemeClr>
                </a:solidFill>
              </a:rPr>
              <a:t> Light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AB9CFB-7D45-4647-830D-21682755F88B}"/>
              </a:ext>
            </a:extLst>
          </p:cNvPr>
          <p:cNvSpPr/>
          <p:nvPr/>
        </p:nvSpPr>
        <p:spPr>
          <a:xfrm>
            <a:off x="3748438" y="5719211"/>
            <a:ext cx="724205" cy="6796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OCF Light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06EB89-0E05-496F-886B-809805F91884}"/>
              </a:ext>
            </a:extLst>
          </p:cNvPr>
          <p:cNvCxnSpPr>
            <a:cxnSpLocks/>
          </p:cNvCxnSpPr>
          <p:nvPr/>
        </p:nvCxnSpPr>
        <p:spPr>
          <a:xfrm>
            <a:off x="4119189" y="4842445"/>
            <a:ext cx="0" cy="776767"/>
          </a:xfrm>
          <a:prstGeom prst="line">
            <a:avLst/>
          </a:prstGeom>
          <a:ln w="127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628F3C-B444-4EEB-9561-FB1B3C5136FB}"/>
              </a:ext>
            </a:extLst>
          </p:cNvPr>
          <p:cNvCxnSpPr>
            <a:cxnSpLocks/>
          </p:cNvCxnSpPr>
          <p:nvPr/>
        </p:nvCxnSpPr>
        <p:spPr>
          <a:xfrm>
            <a:off x="5605324" y="4842445"/>
            <a:ext cx="0" cy="776767"/>
          </a:xfrm>
          <a:prstGeom prst="line">
            <a:avLst/>
          </a:prstGeom>
          <a:ln w="12700">
            <a:solidFill>
              <a:srgbClr val="54BDE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B5CE2BC-B4B7-4D7F-ABD1-0D4C530F1A8A}"/>
              </a:ext>
            </a:extLst>
          </p:cNvPr>
          <p:cNvSpPr/>
          <p:nvPr/>
        </p:nvSpPr>
        <p:spPr>
          <a:xfrm>
            <a:off x="5249618" y="2411547"/>
            <a:ext cx="1084934" cy="56495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u="sng" dirty="0"/>
              <a:t>Single</a:t>
            </a:r>
            <a:r>
              <a:rPr lang="en-US" sz="1200" b="1" dirty="0"/>
              <a:t> oneM2M Response to switch lights on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1DEFB05-722D-4A68-B021-BCEFD457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62" y="-45556"/>
            <a:ext cx="10126040" cy="1173570"/>
          </a:xfrm>
        </p:spPr>
        <p:txBody>
          <a:bodyPr>
            <a:normAutofit/>
          </a:bodyPr>
          <a:lstStyle/>
          <a:p>
            <a:r>
              <a:rPr lang="en-US" dirty="0"/>
              <a:t>oneM2M interworking example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1982E7-3C65-4BC1-8844-D3BB6A34BF05}"/>
              </a:ext>
            </a:extLst>
          </p:cNvPr>
          <p:cNvSpPr/>
          <p:nvPr/>
        </p:nvSpPr>
        <p:spPr>
          <a:xfrm>
            <a:off x="270288" y="6382821"/>
            <a:ext cx="2791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IPE = Interworking Proxy Entity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392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396" y="25683"/>
            <a:ext cx="10515600" cy="1128874"/>
          </a:xfrm>
        </p:spPr>
        <p:txBody>
          <a:bodyPr>
            <a:normAutofit/>
          </a:bodyPr>
          <a:lstStyle/>
          <a:p>
            <a:r>
              <a:rPr lang="en-US" sz="4000" dirty="0"/>
              <a:t>Takeaways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02" y="1325176"/>
            <a:ext cx="6382993" cy="4980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Many IoT deployments can have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diverse types of IoT sub-systems and platforms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including different types of devices, apps, data and services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oneM2M abstraction capabilities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can reduce the complexity of interworking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oneM2M can help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future proof IoT deployments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by enabling different types of brownfield and greenfield technologies to interwork with one another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9" name="Slide Number Placeholder 5"/>
          <p:cNvSpPr txBox="1">
            <a:spLocks/>
          </p:cNvSpPr>
          <p:nvPr/>
        </p:nvSpPr>
        <p:spPr>
          <a:xfrm>
            <a:off x="10646236" y="6356350"/>
            <a:ext cx="498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729484-F6CD-49EB-A380-8A44EB504863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1120197" y="2863846"/>
            <a:ext cx="602666" cy="2533984"/>
            <a:chOff x="7010119" y="2957761"/>
            <a:chExt cx="535839" cy="3024594"/>
          </a:xfrm>
        </p:grpSpPr>
        <p:sp>
          <p:nvSpPr>
            <p:cNvPr id="35" name="Arrow: Down 34"/>
            <p:cNvSpPr/>
            <p:nvPr/>
          </p:nvSpPr>
          <p:spPr>
            <a:xfrm rot="10800000">
              <a:off x="7010119" y="2957761"/>
              <a:ext cx="535839" cy="3024594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6399935" y="4157298"/>
              <a:ext cx="1754144" cy="35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Abstraction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643798" y="2459429"/>
            <a:ext cx="2304753" cy="3271709"/>
            <a:chOff x="8061159" y="971575"/>
            <a:chExt cx="3792528" cy="485382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9950235" y="971575"/>
              <a:ext cx="0" cy="37890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: Rounded Corners 46"/>
            <p:cNvSpPr/>
            <p:nvPr/>
          </p:nvSpPr>
          <p:spPr>
            <a:xfrm>
              <a:off x="10321951" y="2610035"/>
              <a:ext cx="981117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LWM2M</a:t>
              </a:r>
            </a:p>
          </p:txBody>
        </p:sp>
        <p:sp>
          <p:nvSpPr>
            <p:cNvPr id="48" name="Rectangle: Rounded Corners 47"/>
            <p:cNvSpPr/>
            <p:nvPr/>
          </p:nvSpPr>
          <p:spPr>
            <a:xfrm>
              <a:off x="8061162" y="3173630"/>
              <a:ext cx="715090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XML</a:t>
              </a:r>
            </a:p>
          </p:txBody>
        </p:sp>
        <p:sp>
          <p:nvSpPr>
            <p:cNvPr id="49" name="Rectangle: Rounded Corners 48"/>
            <p:cNvSpPr/>
            <p:nvPr/>
          </p:nvSpPr>
          <p:spPr>
            <a:xfrm>
              <a:off x="8841678" y="3173629"/>
              <a:ext cx="715090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JSON</a:t>
              </a:r>
            </a:p>
          </p:txBody>
        </p:sp>
        <p:sp>
          <p:nvSpPr>
            <p:cNvPr id="50" name="Rectangle: Rounded Corners 49"/>
            <p:cNvSpPr/>
            <p:nvPr/>
          </p:nvSpPr>
          <p:spPr>
            <a:xfrm>
              <a:off x="9627458" y="3173629"/>
              <a:ext cx="715090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CBOR</a:t>
              </a:r>
              <a:endParaRPr lang="en-US" sz="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1" name="Rectangle: Rounded Corners 50"/>
            <p:cNvSpPr/>
            <p:nvPr/>
          </p:nvSpPr>
          <p:spPr>
            <a:xfrm>
              <a:off x="10419090" y="3173628"/>
              <a:ext cx="1423994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</a:t>
              </a:r>
            </a:p>
          </p:txBody>
        </p:sp>
        <p:sp>
          <p:nvSpPr>
            <p:cNvPr id="52" name="Rectangle: Rounded Corners 51"/>
            <p:cNvSpPr/>
            <p:nvPr/>
          </p:nvSpPr>
          <p:spPr>
            <a:xfrm>
              <a:off x="8082889" y="3729199"/>
              <a:ext cx="895251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HTTP(s)</a:t>
              </a:r>
            </a:p>
          </p:txBody>
        </p:sp>
        <p:sp>
          <p:nvSpPr>
            <p:cNvPr id="53" name="Rectangle: Rounded Corners 52"/>
            <p:cNvSpPr/>
            <p:nvPr/>
          </p:nvSpPr>
          <p:spPr>
            <a:xfrm>
              <a:off x="8071762" y="4849650"/>
              <a:ext cx="906378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Cellular</a:t>
              </a:r>
            </a:p>
          </p:txBody>
        </p:sp>
        <p:sp>
          <p:nvSpPr>
            <p:cNvPr id="54" name="Rectangle: Rounded Corners 53"/>
            <p:cNvSpPr/>
            <p:nvPr/>
          </p:nvSpPr>
          <p:spPr>
            <a:xfrm>
              <a:off x="9054340" y="4849651"/>
              <a:ext cx="906379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Fixed</a:t>
              </a:r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10036919" y="4849653"/>
              <a:ext cx="848511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Wi-Fi</a:t>
              </a:r>
            </a:p>
          </p:txBody>
        </p:sp>
        <p:sp>
          <p:nvSpPr>
            <p:cNvPr id="56" name="Rectangle: Rounded Corners 55"/>
            <p:cNvSpPr/>
            <p:nvPr/>
          </p:nvSpPr>
          <p:spPr>
            <a:xfrm>
              <a:off x="10947309" y="4849652"/>
              <a:ext cx="906378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8524951" y="5442370"/>
              <a:ext cx="0" cy="37890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9507529" y="5442370"/>
              <a:ext cx="0" cy="37890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0461174" y="5446497"/>
              <a:ext cx="0" cy="37890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: Rounded Corners 62"/>
            <p:cNvSpPr/>
            <p:nvPr/>
          </p:nvSpPr>
          <p:spPr>
            <a:xfrm>
              <a:off x="8079784" y="4283993"/>
              <a:ext cx="1110163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TLS/PSK</a:t>
              </a:r>
            </a:p>
          </p:txBody>
        </p:sp>
        <p:sp>
          <p:nvSpPr>
            <p:cNvPr id="64" name="Rectangle: Rounded Corners 63"/>
            <p:cNvSpPr/>
            <p:nvPr/>
          </p:nvSpPr>
          <p:spPr>
            <a:xfrm>
              <a:off x="9273938" y="4289265"/>
              <a:ext cx="917722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TLS/PKI</a:t>
              </a:r>
            </a:p>
          </p:txBody>
        </p:sp>
        <p:sp>
          <p:nvSpPr>
            <p:cNvPr id="65" name="Rectangle: Rounded Corners 64"/>
            <p:cNvSpPr/>
            <p:nvPr/>
          </p:nvSpPr>
          <p:spPr>
            <a:xfrm>
              <a:off x="10271236" y="4292738"/>
              <a:ext cx="1093165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DTLS/PSK</a:t>
              </a:r>
            </a:p>
          </p:txBody>
        </p:sp>
        <p:sp>
          <p:nvSpPr>
            <p:cNvPr id="66" name="Rectangle: Rounded Corners 65"/>
            <p:cNvSpPr/>
            <p:nvPr/>
          </p:nvSpPr>
          <p:spPr>
            <a:xfrm>
              <a:off x="11427490" y="4286114"/>
              <a:ext cx="426196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</a:t>
              </a:r>
            </a:p>
          </p:txBody>
        </p:sp>
        <p:sp>
          <p:nvSpPr>
            <p:cNvPr id="67" name="Rectangle: Rounded Corners 66"/>
            <p:cNvSpPr/>
            <p:nvPr/>
          </p:nvSpPr>
          <p:spPr>
            <a:xfrm>
              <a:off x="9050299" y="3732514"/>
              <a:ext cx="895251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CoAP(s)</a:t>
              </a:r>
            </a:p>
          </p:txBody>
        </p:sp>
        <p:sp>
          <p:nvSpPr>
            <p:cNvPr id="68" name="Rectangle: Rounded Corners 67"/>
            <p:cNvSpPr/>
            <p:nvPr/>
          </p:nvSpPr>
          <p:spPr>
            <a:xfrm>
              <a:off x="10017707" y="3735829"/>
              <a:ext cx="1024667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MQTT(s)</a:t>
              </a:r>
            </a:p>
          </p:txBody>
        </p:sp>
        <p:sp>
          <p:nvSpPr>
            <p:cNvPr id="69" name="Rectangle: Rounded Corners 68"/>
            <p:cNvSpPr/>
            <p:nvPr/>
          </p:nvSpPr>
          <p:spPr>
            <a:xfrm>
              <a:off x="11110884" y="3735829"/>
              <a:ext cx="742801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</a:t>
              </a:r>
            </a:p>
          </p:txBody>
        </p:sp>
        <p:sp>
          <p:nvSpPr>
            <p:cNvPr id="70" name="Rectangle: Rounded Corners 69"/>
            <p:cNvSpPr/>
            <p:nvPr/>
          </p:nvSpPr>
          <p:spPr>
            <a:xfrm>
              <a:off x="8073412" y="2607971"/>
              <a:ext cx="663083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OCF</a:t>
              </a:r>
            </a:p>
          </p:txBody>
        </p:sp>
        <p:sp>
          <p:nvSpPr>
            <p:cNvPr id="71" name="Rectangle: Rounded Corners 70"/>
            <p:cNvSpPr/>
            <p:nvPr/>
          </p:nvSpPr>
          <p:spPr>
            <a:xfrm>
              <a:off x="8821179" y="2607259"/>
              <a:ext cx="717969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OMA DM</a:t>
              </a:r>
            </a:p>
          </p:txBody>
        </p:sp>
        <p:sp>
          <p:nvSpPr>
            <p:cNvPr id="72" name="Rectangle: Rounded Corners 71"/>
            <p:cNvSpPr/>
            <p:nvPr/>
          </p:nvSpPr>
          <p:spPr>
            <a:xfrm>
              <a:off x="9628981" y="2613804"/>
              <a:ext cx="621473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BBF</a:t>
              </a:r>
            </a:p>
          </p:txBody>
        </p:sp>
        <p:sp>
          <p:nvSpPr>
            <p:cNvPr id="73" name="Rectangle: Rounded Corners 72"/>
            <p:cNvSpPr/>
            <p:nvPr/>
          </p:nvSpPr>
          <p:spPr>
            <a:xfrm>
              <a:off x="11383831" y="2607258"/>
              <a:ext cx="459254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</a:t>
              </a:r>
            </a:p>
          </p:txBody>
        </p:sp>
        <p:sp>
          <p:nvSpPr>
            <p:cNvPr id="74" name="Rectangle: Rounded Corners 73"/>
            <p:cNvSpPr/>
            <p:nvPr/>
          </p:nvSpPr>
          <p:spPr>
            <a:xfrm>
              <a:off x="8061159" y="1468225"/>
              <a:ext cx="3781925" cy="481263"/>
            </a:xfrm>
            <a:prstGeom prst="roundRect">
              <a:avLst/>
            </a:pr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Service Layer </a:t>
              </a:r>
            </a:p>
          </p:txBody>
        </p:sp>
        <p:sp>
          <p:nvSpPr>
            <p:cNvPr id="75" name="Rectangle: Rounded Corners 74"/>
            <p:cNvSpPr/>
            <p:nvPr/>
          </p:nvSpPr>
          <p:spPr>
            <a:xfrm>
              <a:off x="8064477" y="2033944"/>
              <a:ext cx="1045762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W3C TD</a:t>
              </a:r>
            </a:p>
          </p:txBody>
        </p:sp>
        <p:sp>
          <p:nvSpPr>
            <p:cNvPr id="76" name="Rectangle: Rounded Corners 75"/>
            <p:cNvSpPr/>
            <p:nvPr/>
          </p:nvSpPr>
          <p:spPr>
            <a:xfrm>
              <a:off x="9189947" y="2033943"/>
              <a:ext cx="1175207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SAREF</a:t>
              </a: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10422405" y="2033942"/>
              <a:ext cx="1423994" cy="4812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</a:t>
              </a:r>
            </a:p>
          </p:txBody>
        </p:sp>
      </p:grpSp>
      <p:pic>
        <p:nvPicPr>
          <p:cNvPr id="80" name="Picture 10" descr="C:\Users\Jayeeta\AppData\Local\Microsoft\Windows\INetCache\Content.Word\oneM2M Logo_High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13" y="2797662"/>
            <a:ext cx="460505" cy="29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643798" y="5779424"/>
            <a:ext cx="1701830" cy="540448"/>
            <a:chOff x="8231707" y="6102357"/>
            <a:chExt cx="2775199" cy="913652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/>
            <a:srcRect l="57879" t="11415" r="29192" b="69558"/>
            <a:stretch/>
          </p:blipFill>
          <p:spPr>
            <a:xfrm>
              <a:off x="10161400" y="6115894"/>
              <a:ext cx="845506" cy="90011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3"/>
            <a:srcRect l="67681" t="49457" r="19180" b="31743"/>
            <a:stretch/>
          </p:blipFill>
          <p:spPr>
            <a:xfrm>
              <a:off x="9222947" y="6102357"/>
              <a:ext cx="859248" cy="889348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3"/>
            <a:srcRect l="29547" t="11747" r="56922" b="69851"/>
            <a:stretch/>
          </p:blipFill>
          <p:spPr>
            <a:xfrm>
              <a:off x="8231707" y="6114945"/>
              <a:ext cx="906009" cy="891310"/>
            </a:xfrm>
            <a:prstGeom prst="rect">
              <a:avLst/>
            </a:prstGeom>
          </p:spPr>
        </p:pic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301" y="1567544"/>
            <a:ext cx="1239016" cy="8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385889" y="2292350"/>
            <a:ext cx="105838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6AE5E-AFE3-4136-8C19-81783ED47580}"/>
              </a:ext>
            </a:extLst>
          </p:cNvPr>
          <p:cNvSpPr txBox="1"/>
          <p:nvPr/>
        </p:nvSpPr>
        <p:spPr>
          <a:xfrm>
            <a:off x="4402139" y="362706"/>
            <a:ext cx="3387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Thank You</a:t>
            </a:r>
            <a:endParaRPr lang="en-IN" sz="60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1F8175-0B05-4263-8E53-E572BD3210A8}"/>
              </a:ext>
            </a:extLst>
          </p:cNvPr>
          <p:cNvSpPr/>
          <p:nvPr/>
        </p:nvSpPr>
        <p:spPr>
          <a:xfrm>
            <a:off x="3057714" y="4126092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Dale Seed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oneM2M TP Vice Chair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oneM2M Sustainability Sub-Committee Convenor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Principal Engineer, InterDigital / Convida Wireless </a:t>
            </a: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hlinkClick r:id="rId3"/>
              </a:rPr>
              <a:t>dale.seed@interdigital.com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A79460-0D90-4A51-BC40-738161F418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r="16333"/>
          <a:stretch/>
        </p:blipFill>
        <p:spPr>
          <a:xfrm>
            <a:off x="5291440" y="1737566"/>
            <a:ext cx="1609120" cy="22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385889" y="2292350"/>
            <a:ext cx="105838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6AE5E-AFE3-4136-8C19-81783ED47580}"/>
              </a:ext>
            </a:extLst>
          </p:cNvPr>
          <p:cNvSpPr txBox="1"/>
          <p:nvPr/>
        </p:nvSpPr>
        <p:spPr>
          <a:xfrm>
            <a:off x="4754477" y="2753569"/>
            <a:ext cx="2444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Backup</a:t>
            </a:r>
            <a:endParaRPr lang="en-IN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64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4894-0FDA-4ECD-A728-2466BF1B6681}"/>
              </a:ext>
            </a:extLst>
          </p:cNvPr>
          <p:cNvSpPr txBox="1"/>
          <p:nvPr/>
        </p:nvSpPr>
        <p:spPr>
          <a:xfrm>
            <a:off x="4816977" y="323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ACFC7-E7B3-4FC5-8194-100EAC3EEC54}"/>
              </a:ext>
            </a:extLst>
          </p:cNvPr>
          <p:cNvSpPr txBox="1"/>
          <p:nvPr/>
        </p:nvSpPr>
        <p:spPr>
          <a:xfrm>
            <a:off x="2971980" y="3392235"/>
            <a:ext cx="648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Interworking framework of oneM2M</a:t>
            </a:r>
            <a:endParaRPr lang="en-IN" sz="32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19776-B385-4C0B-B5D8-DA67D0A530A1}"/>
              </a:ext>
            </a:extLst>
          </p:cNvPr>
          <p:cNvSpPr txBox="1"/>
          <p:nvPr/>
        </p:nvSpPr>
        <p:spPr>
          <a:xfrm>
            <a:off x="3291982" y="4525045"/>
            <a:ext cx="53805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Dale Seed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oneM2M TP Vice Chair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oneM2M Sustainability Sub-Committee Convenor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Principal Engineer, InterDigital / Convida Wireless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86F84-A986-4C8F-8BFD-17D3C45F3310}"/>
              </a:ext>
            </a:extLst>
          </p:cNvPr>
          <p:cNvSpPr txBox="1"/>
          <p:nvPr/>
        </p:nvSpPr>
        <p:spPr>
          <a:xfrm>
            <a:off x="1937810" y="1828537"/>
            <a:ext cx="8316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IoT Standards and Smart Cities: oneM2M use cases, </a:t>
            </a:r>
          </a:p>
          <a:p>
            <a:pPr algn="ctr"/>
            <a:r>
              <a:rPr lang="en-US" sz="3000" dirty="0">
                <a:solidFill>
                  <a:srgbClr val="002060"/>
                </a:solidFill>
              </a:rPr>
              <a:t>interworking, Testing and Certifications </a:t>
            </a:r>
            <a:endParaRPr lang="en-IN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9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08" y="125559"/>
            <a:ext cx="10515600" cy="935946"/>
          </a:xfrm>
        </p:spPr>
        <p:txBody>
          <a:bodyPr>
            <a:normAutofit/>
          </a:bodyPr>
          <a:lstStyle/>
          <a:p>
            <a:r>
              <a:rPr lang="en-US" sz="4000" dirty="0"/>
              <a:t>Underlying Network Abstraction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28" y="1778695"/>
            <a:ext cx="6444916" cy="431805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oneM2M interworks with underlying network technologies to help manage connectivity and communication to IoT devices on behalf of the apps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C00000"/>
                </a:solidFill>
              </a:rPr>
              <a:t>Scheduling and buffering of messages based on device reachability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C00000"/>
                </a:solidFill>
              </a:rPr>
              <a:t>Selection of underlying network connectivity options for device communication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C00000"/>
                </a:solidFill>
              </a:rPr>
              <a:t>Triggering of devices to establish a network connection based on when apps need to communicate with devices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C00000"/>
                </a:solidFill>
              </a:rPr>
              <a:t>QoS configuration based on app’s needs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8061160" y="3376854"/>
            <a:ext cx="906378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Cellular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043738" y="3376855"/>
            <a:ext cx="906379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Fixed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10026317" y="3376857"/>
            <a:ext cx="848511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10936707" y="3376856"/>
            <a:ext cx="906378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514349" y="3969574"/>
            <a:ext cx="0" cy="3789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496927" y="3969574"/>
            <a:ext cx="0" cy="3789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50572" y="3973701"/>
            <a:ext cx="0" cy="3789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/>
          <p:cNvSpPr/>
          <p:nvPr/>
        </p:nvSpPr>
        <p:spPr>
          <a:xfrm>
            <a:off x="8061159" y="2765792"/>
            <a:ext cx="3781925" cy="481263"/>
          </a:xfrm>
          <a:prstGeom prst="round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Service Layer</a:t>
            </a:r>
          </a:p>
        </p:txBody>
      </p:sp>
      <p:sp>
        <p:nvSpPr>
          <p:cNvPr id="4096" name="TextBox 4095"/>
          <p:cNvSpPr txBox="1"/>
          <p:nvPr/>
        </p:nvSpPr>
        <p:spPr>
          <a:xfrm>
            <a:off x="7526418" y="5455666"/>
            <a:ext cx="434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 oneM2M is closely working with 3GPP on </a:t>
            </a: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interworking via SCEF API</a:t>
            </a: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10895611" y="6356350"/>
            <a:ext cx="498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729484-F6CD-49EB-A380-8A44EB50486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7" name="Picture 10" descr="C:\Users\Jayeeta\AppData\Local\Microsoft\Windows\INetCache\Content.Word\oneM2M Logo_High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94" y="2816301"/>
            <a:ext cx="606996" cy="38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57879" t="11415" r="29192" b="69558"/>
          <a:stretch/>
        </p:blipFill>
        <p:spPr>
          <a:xfrm>
            <a:off x="10029322" y="4349427"/>
            <a:ext cx="845506" cy="9001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67681" t="49457" r="19180" b="31743"/>
          <a:stretch/>
        </p:blipFill>
        <p:spPr>
          <a:xfrm>
            <a:off x="9090869" y="4335890"/>
            <a:ext cx="859248" cy="8893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29547" t="11747" r="56922" b="69851"/>
          <a:stretch/>
        </p:blipFill>
        <p:spPr>
          <a:xfrm>
            <a:off x="8099629" y="4348478"/>
            <a:ext cx="906009" cy="891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671" y="1092815"/>
            <a:ext cx="1688682" cy="112374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1B5858-BF64-4E34-9819-63F4EBF9449B}"/>
              </a:ext>
            </a:extLst>
          </p:cNvPr>
          <p:cNvCxnSpPr/>
          <p:nvPr/>
        </p:nvCxnSpPr>
        <p:spPr>
          <a:xfrm>
            <a:off x="9784375" y="2316409"/>
            <a:ext cx="0" cy="378904"/>
          </a:xfrm>
          <a:prstGeom prst="line">
            <a:avLst/>
          </a:prstGeom>
          <a:ln>
            <a:solidFill>
              <a:srgbClr val="B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579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29" y="75390"/>
            <a:ext cx="10515600" cy="935946"/>
          </a:xfrm>
        </p:spPr>
        <p:txBody>
          <a:bodyPr>
            <a:normAutofit/>
          </a:bodyPr>
          <a:lstStyle/>
          <a:p>
            <a:r>
              <a:rPr lang="en-US" sz="4000" dirty="0"/>
              <a:t>IoT Device Security Abstraction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62743"/>
            <a:ext cx="6165699" cy="49142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oneM2M hides the different security frameworks of each IoT device technology from the App Developer.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 Developer’s app can establish a security association with the oneM2M service layer and via this security association, communicate securely with IoT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oneM2M service layer establishes and manages the security association with each of the IoT devices on behalf of the app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Enrolment, credential bootstrap/management, authentication, integrity, privacy, and authorization network connectivity of the devices from the app developer.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7912075" y="4196248"/>
            <a:ext cx="906378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Cellular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8894653" y="4196249"/>
            <a:ext cx="906379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Fixed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9877232" y="4196251"/>
            <a:ext cx="848511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10787622" y="4196250"/>
            <a:ext cx="906378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765325" y="2525959"/>
            <a:ext cx="0" cy="378904"/>
          </a:xfrm>
          <a:prstGeom prst="line">
            <a:avLst/>
          </a:prstGeom>
          <a:ln>
            <a:solidFill>
              <a:srgbClr val="B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65264" y="4788968"/>
            <a:ext cx="0" cy="3789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47842" y="4788968"/>
            <a:ext cx="0" cy="3789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301487" y="4793095"/>
            <a:ext cx="0" cy="3789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/>
          <p:cNvSpPr/>
          <p:nvPr/>
        </p:nvSpPr>
        <p:spPr>
          <a:xfrm>
            <a:off x="7920097" y="3630591"/>
            <a:ext cx="1110163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TLS/PSK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912074" y="3023714"/>
            <a:ext cx="3781925" cy="481263"/>
          </a:xfrm>
          <a:prstGeom prst="roundRect">
            <a:avLst/>
          </a:prstGeom>
          <a:solidFill>
            <a:srgbClr val="B40000"/>
          </a:solidFill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Service Layer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9114251" y="3635863"/>
            <a:ext cx="917722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TLS/PKI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10111549" y="3639336"/>
            <a:ext cx="1093165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DTLS/PSK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11267803" y="3632712"/>
            <a:ext cx="426196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pic>
        <p:nvPicPr>
          <p:cNvPr id="26" name="Picture 10" descr="C:\Users\Jayeeta\AppData\Local\Microsoft\Windows\INetCache\Content.Word\oneM2M Logo_High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39" y="3074223"/>
            <a:ext cx="606996" cy="38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57879" t="11415" r="29192" b="69558"/>
          <a:stretch/>
        </p:blipFill>
        <p:spPr>
          <a:xfrm>
            <a:off x="9837937" y="5168821"/>
            <a:ext cx="845506" cy="9001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67681" t="49457" r="19180" b="31743"/>
          <a:stretch/>
        </p:blipFill>
        <p:spPr>
          <a:xfrm>
            <a:off x="8899484" y="5155284"/>
            <a:ext cx="859248" cy="8893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29547" t="11747" r="56922" b="69851"/>
          <a:stretch/>
        </p:blipFill>
        <p:spPr>
          <a:xfrm>
            <a:off x="7908244" y="5167872"/>
            <a:ext cx="906009" cy="8913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653" y="1338023"/>
            <a:ext cx="1688682" cy="11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3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805" y="137876"/>
            <a:ext cx="10515600" cy="935946"/>
          </a:xfrm>
        </p:spPr>
        <p:txBody>
          <a:bodyPr/>
          <a:lstStyle/>
          <a:p>
            <a:r>
              <a:rPr lang="en-US" sz="4000" dirty="0"/>
              <a:t>Transport Protocol Abstraction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857"/>
            <a:ext cx="6480738" cy="45611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oneM2M hides the different transport protocols used by the devices from the App Developer.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Applications can use different transport protocols than the one or more different devices they choose to communicate with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ea typeface="+mj-ea"/>
                <a:cs typeface="+mj-cs"/>
              </a:rPr>
              <a:t>E.g. HTTP(s), CoAP(s), MQTT(s), WebSockets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oneM2M will handle converting the transport protocol so the App Developer does not need to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914410" y="2395334"/>
            <a:ext cx="0" cy="378904"/>
          </a:xfrm>
          <a:prstGeom prst="line">
            <a:avLst/>
          </a:prstGeom>
          <a:ln>
            <a:solidFill>
              <a:srgbClr val="B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/>
          <p:cNvSpPr/>
          <p:nvPr/>
        </p:nvSpPr>
        <p:spPr>
          <a:xfrm>
            <a:off x="8112706" y="3481891"/>
            <a:ext cx="895251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HTTP(s)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8101579" y="4602342"/>
            <a:ext cx="906378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Cellular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9084157" y="4602343"/>
            <a:ext cx="906379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Fixed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10066736" y="4602345"/>
            <a:ext cx="848511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10977126" y="4602344"/>
            <a:ext cx="906378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554768" y="5195062"/>
            <a:ext cx="0" cy="3789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537346" y="5195062"/>
            <a:ext cx="0" cy="3789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90991" y="5199189"/>
            <a:ext cx="0" cy="3789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/>
          <p:cNvSpPr/>
          <p:nvPr/>
        </p:nvSpPr>
        <p:spPr>
          <a:xfrm>
            <a:off x="8109601" y="4036685"/>
            <a:ext cx="1110163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TLS/PSK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9303755" y="4041957"/>
            <a:ext cx="917722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TLS/PKI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10301053" y="4045430"/>
            <a:ext cx="1093165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DTLS/PSK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11457307" y="4038806"/>
            <a:ext cx="426196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9080116" y="3485206"/>
            <a:ext cx="895251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CoAP(s)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10047524" y="3488521"/>
            <a:ext cx="1024667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MQTT(s)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11140701" y="3488521"/>
            <a:ext cx="742801" cy="4812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8081037" y="2893089"/>
            <a:ext cx="3781925" cy="481263"/>
          </a:xfrm>
          <a:prstGeom prst="round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Service Layer</a:t>
            </a:r>
          </a:p>
        </p:txBody>
      </p:sp>
      <p:pic>
        <p:nvPicPr>
          <p:cNvPr id="39" name="Picture 10" descr="C:\Users\Jayeeta\AppData\Local\Microsoft\Windows\INetCache\Content.Word\oneM2M Logo_High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17" y="2926258"/>
            <a:ext cx="606996" cy="38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57879" t="11415" r="29192" b="69558"/>
          <a:stretch/>
        </p:blipFill>
        <p:spPr>
          <a:xfrm>
            <a:off x="10039294" y="5608483"/>
            <a:ext cx="845506" cy="9001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l="67681" t="49457" r="19180" b="31743"/>
          <a:stretch/>
        </p:blipFill>
        <p:spPr>
          <a:xfrm>
            <a:off x="9100841" y="5594946"/>
            <a:ext cx="859248" cy="88934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l="29547" t="11747" r="56922" b="69851"/>
          <a:stretch/>
        </p:blipFill>
        <p:spPr>
          <a:xfrm>
            <a:off x="8109601" y="5607534"/>
            <a:ext cx="906009" cy="89131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275" y="1192283"/>
            <a:ext cx="1688682" cy="11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21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631"/>
            <a:ext cx="10515600" cy="935946"/>
          </a:xfrm>
        </p:spPr>
        <p:txBody>
          <a:bodyPr>
            <a:normAutofit/>
          </a:bodyPr>
          <a:lstStyle/>
          <a:p>
            <a:r>
              <a:rPr lang="en-US" sz="4000" dirty="0"/>
              <a:t>Content Serialization Abstraction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8439"/>
            <a:ext cx="6406756" cy="451852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oneM2M hides the different content serializations used by the devices from the App Developer.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Applications can use different types of content serialization formats than the one or more devices they choose to communicate with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E.g. XML, JSON, CBOR, Plain-Text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oneM2M will convert the content serialization format so the App Developer does not have to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118546" y="2511882"/>
            <a:ext cx="0" cy="310986"/>
          </a:xfrm>
          <a:prstGeom prst="line">
            <a:avLst/>
          </a:prstGeom>
          <a:ln>
            <a:solidFill>
              <a:srgbClr val="B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/>
          <p:cNvSpPr/>
          <p:nvPr/>
        </p:nvSpPr>
        <p:spPr>
          <a:xfrm>
            <a:off x="8752115" y="3374264"/>
            <a:ext cx="584809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XML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9390430" y="3374263"/>
            <a:ext cx="584809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JSON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10033049" y="3374263"/>
            <a:ext cx="584809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CBOR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10680455" y="3374263"/>
            <a:ext cx="1164559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8769883" y="3830249"/>
            <a:ext cx="732147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HTTP(s)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8760783" y="4749861"/>
            <a:ext cx="741246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Cellular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9564347" y="4749862"/>
            <a:ext cx="741247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Fixed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10367911" y="4749864"/>
            <a:ext cx="693922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11112439" y="4749863"/>
            <a:ext cx="741246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9131407" y="5236338"/>
            <a:ext cx="0" cy="31098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934970" y="5236338"/>
            <a:ext cx="0" cy="31098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714872" y="5239725"/>
            <a:ext cx="0" cy="31098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/>
          <p:cNvSpPr/>
          <p:nvPr/>
        </p:nvSpPr>
        <p:spPr>
          <a:xfrm>
            <a:off x="8767344" y="4285597"/>
            <a:ext cx="907904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TLS/PSK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9743937" y="4289924"/>
            <a:ext cx="750524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TLS/PKI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10559538" y="4292775"/>
            <a:ext cx="894003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DTLS/PSK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11505136" y="4287338"/>
            <a:ext cx="348548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9561042" y="3832969"/>
            <a:ext cx="732147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CoAP(s)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10352200" y="3835690"/>
            <a:ext cx="837984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MQTT(s)</a:t>
            </a:r>
          </a:p>
        </p:txBody>
      </p:sp>
      <p:sp>
        <p:nvSpPr>
          <p:cNvPr id="57" name="Rectangle: Rounded Corners 56"/>
          <p:cNvSpPr/>
          <p:nvPr/>
        </p:nvSpPr>
        <p:spPr>
          <a:xfrm>
            <a:off x="11246212" y="3835690"/>
            <a:ext cx="607471" cy="3949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8752112" y="2899068"/>
            <a:ext cx="3092902" cy="394998"/>
          </a:xfrm>
          <a:prstGeom prst="round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Service Layer</a:t>
            </a:r>
          </a:p>
        </p:txBody>
      </p:sp>
      <p:pic>
        <p:nvPicPr>
          <p:cNvPr id="34" name="Picture 10" descr="C:\Users\Jayeeta\AppData\Local\Microsoft\Windows\INetCache\Content.Word\oneM2M Logo_High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12" y="2899068"/>
            <a:ext cx="496408" cy="31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57879" t="11415" r="29192" b="69558"/>
          <a:stretch/>
        </p:blipFill>
        <p:spPr>
          <a:xfrm>
            <a:off x="10348008" y="5561822"/>
            <a:ext cx="691464" cy="7387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67681" t="49457" r="19180" b="31743"/>
          <a:stretch/>
        </p:blipFill>
        <p:spPr>
          <a:xfrm>
            <a:off x="9580531" y="5550711"/>
            <a:ext cx="702703" cy="7299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29547" t="11747" r="56922" b="69851"/>
          <a:stretch/>
        </p:blipFill>
        <p:spPr>
          <a:xfrm>
            <a:off x="8769883" y="5561043"/>
            <a:ext cx="740945" cy="7315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687" y="1531916"/>
            <a:ext cx="1381023" cy="9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97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37" y="81935"/>
            <a:ext cx="10515600" cy="935946"/>
          </a:xfrm>
        </p:spPr>
        <p:txBody>
          <a:bodyPr>
            <a:normAutofit/>
          </a:bodyPr>
          <a:lstStyle/>
          <a:p>
            <a:r>
              <a:rPr lang="en-US" sz="4000" dirty="0"/>
              <a:t>IoT Services and Device Management Abstraction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055" y="1427748"/>
            <a:ext cx="6982327" cy="546425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oneM2M interworks with various IoT device service enablement and device management technologies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E.g. LWM2M, OCF, OMA DM, BBF TR-069, …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All devices are presented to the App via oneM2M API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Via standardized oneM2M API, App developers can use device services and manage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Once the data model is abstracted into oneM2M,  App Developers can access all devices in a common manner and make use of oneM2M value-add capabilities such as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Resource Discovery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Generating Events via subscriptions and notifications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Grouping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Access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0203566" y="1939747"/>
            <a:ext cx="0" cy="329757"/>
          </a:xfrm>
          <a:prstGeom prst="line">
            <a:avLst/>
          </a:prstGeom>
          <a:ln>
            <a:solidFill>
              <a:srgbClr val="B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/>
          <p:cNvSpPr/>
          <p:nvPr/>
        </p:nvSpPr>
        <p:spPr>
          <a:xfrm>
            <a:off x="10529070" y="2814019"/>
            <a:ext cx="848450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LWM2M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8573985" y="3304511"/>
            <a:ext cx="618396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XML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9248960" y="3304510"/>
            <a:ext cx="618396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JSON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9928486" y="3304510"/>
            <a:ext cx="618396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CBOR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10613074" y="3304509"/>
            <a:ext cx="1231442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8592774" y="3788018"/>
            <a:ext cx="774195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HTTP(s)</a:t>
            </a:r>
          </a:p>
        </p:txBody>
      </p:sp>
      <p:sp>
        <p:nvSpPr>
          <p:cNvPr id="48" name="Rectangle: Rounded Corners 47"/>
          <p:cNvSpPr/>
          <p:nvPr/>
        </p:nvSpPr>
        <p:spPr>
          <a:xfrm>
            <a:off x="8583152" y="4763137"/>
            <a:ext cx="783818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Cellular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9432865" y="4763138"/>
            <a:ext cx="783819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Fixed</a:t>
            </a:r>
          </a:p>
        </p:txBody>
      </p:sp>
      <p:sp>
        <p:nvSpPr>
          <p:cNvPr id="50" name="Rectangle: Rounded Corners 49"/>
          <p:cNvSpPr/>
          <p:nvPr/>
        </p:nvSpPr>
        <p:spPr>
          <a:xfrm>
            <a:off x="10282580" y="4763140"/>
            <a:ext cx="733775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11069867" y="4763139"/>
            <a:ext cx="783818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8975060" y="5278977"/>
            <a:ext cx="0" cy="3297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824774" y="5278977"/>
            <a:ext cx="0" cy="3297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649467" y="5282568"/>
            <a:ext cx="0" cy="3297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/>
          <p:cNvSpPr/>
          <p:nvPr/>
        </p:nvSpPr>
        <p:spPr>
          <a:xfrm>
            <a:off x="8590089" y="4270851"/>
            <a:ext cx="960047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TLS/PSK</a:t>
            </a:r>
          </a:p>
        </p:txBody>
      </p:sp>
      <p:sp>
        <p:nvSpPr>
          <p:cNvPr id="59" name="Rectangle: Rounded Corners 58"/>
          <p:cNvSpPr/>
          <p:nvPr/>
        </p:nvSpPr>
        <p:spPr>
          <a:xfrm>
            <a:off x="9622769" y="4275439"/>
            <a:ext cx="793628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TLS/PKI</a:t>
            </a:r>
          </a:p>
        </p:txBody>
      </p:sp>
      <p:sp>
        <p:nvSpPr>
          <p:cNvPr id="60" name="Rectangle: Rounded Corners 59"/>
          <p:cNvSpPr/>
          <p:nvPr/>
        </p:nvSpPr>
        <p:spPr>
          <a:xfrm>
            <a:off x="10485213" y="4278462"/>
            <a:ext cx="945347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DTLS/PSK</a:t>
            </a:r>
          </a:p>
        </p:txBody>
      </p:sp>
      <p:sp>
        <p:nvSpPr>
          <p:cNvPr id="61" name="Rectangle: Rounded Corners 60"/>
          <p:cNvSpPr/>
          <p:nvPr/>
        </p:nvSpPr>
        <p:spPr>
          <a:xfrm>
            <a:off x="11485118" y="4272697"/>
            <a:ext cx="368566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62" name="Rectangle: Rounded Corners 61"/>
          <p:cNvSpPr/>
          <p:nvPr/>
        </p:nvSpPr>
        <p:spPr>
          <a:xfrm>
            <a:off x="9429371" y="3790903"/>
            <a:ext cx="774195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CoAP(s)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10265966" y="3793788"/>
            <a:ext cx="886112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MQTT(s)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11211324" y="3793788"/>
            <a:ext cx="642360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8584578" y="2812223"/>
            <a:ext cx="573421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OCF</a:t>
            </a:r>
          </a:p>
        </p:txBody>
      </p:sp>
      <p:sp>
        <p:nvSpPr>
          <p:cNvPr id="67" name="Rectangle: Rounded Corners 66"/>
          <p:cNvSpPr/>
          <p:nvPr/>
        </p:nvSpPr>
        <p:spPr>
          <a:xfrm>
            <a:off x="9231232" y="2811603"/>
            <a:ext cx="620885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OMA DM</a:t>
            </a:r>
          </a:p>
        </p:txBody>
      </p:sp>
      <p:sp>
        <p:nvSpPr>
          <p:cNvPr id="68" name="Rectangle: Rounded Corners 67"/>
          <p:cNvSpPr/>
          <p:nvPr/>
        </p:nvSpPr>
        <p:spPr>
          <a:xfrm>
            <a:off x="9929804" y="2817299"/>
            <a:ext cx="537437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BBF</a:t>
            </a:r>
          </a:p>
        </p:txBody>
      </p:sp>
      <p:sp>
        <p:nvSpPr>
          <p:cNvPr id="69" name="Rectangle: Rounded Corners 68"/>
          <p:cNvSpPr/>
          <p:nvPr/>
        </p:nvSpPr>
        <p:spPr>
          <a:xfrm>
            <a:off x="11447363" y="2811602"/>
            <a:ext cx="397154" cy="4188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8573982" y="2313356"/>
            <a:ext cx="3270533" cy="418839"/>
          </a:xfrm>
          <a:prstGeom prst="round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Service Layer</a:t>
            </a:r>
          </a:p>
        </p:txBody>
      </p:sp>
      <p:pic>
        <p:nvPicPr>
          <p:cNvPr id="39" name="Picture 10" descr="C:\Users\Jayeeta\AppData\Local\Microsoft\Windows\INetCache\Content.Word\oneM2M Logo_High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00" y="2328778"/>
            <a:ext cx="524918" cy="3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57879" t="11415" r="29192" b="69558"/>
          <a:stretch/>
        </p:blipFill>
        <p:spPr>
          <a:xfrm>
            <a:off x="10285179" y="5624106"/>
            <a:ext cx="731177" cy="7833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67681" t="49457" r="19180" b="31743"/>
          <a:stretch/>
        </p:blipFill>
        <p:spPr>
          <a:xfrm>
            <a:off x="9473623" y="5612325"/>
            <a:ext cx="743061" cy="77399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/>
          <a:srcRect l="29547" t="11747" r="56922" b="69851"/>
          <a:stretch/>
        </p:blipFill>
        <p:spPr>
          <a:xfrm>
            <a:off x="8616419" y="5623281"/>
            <a:ext cx="783499" cy="7757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598" y="1229488"/>
            <a:ext cx="1016829" cy="68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95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422" y="59282"/>
            <a:ext cx="8631075" cy="935946"/>
          </a:xfrm>
        </p:spPr>
        <p:txBody>
          <a:bodyPr>
            <a:normAutofit/>
          </a:bodyPr>
          <a:lstStyle/>
          <a:p>
            <a:r>
              <a:rPr lang="en-US" sz="4000" dirty="0"/>
              <a:t>IoT Semantics Abstraction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8225"/>
            <a:ext cx="6219133" cy="490618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oneM2M supports a semantic framework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This framework supports semantic ontology interworking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Ontologies defined by other organizations can be used in the oneM2M framework to describe oneM2M resources in a semantic manner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framework supports semantic ontology abstraction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oneM2M defines its own technology that can be used to describe oneM2M resources in a semantic manner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Semantic descriptions expressed in terms of other ontologies can be interworked to oneM2M’s Base Ontology to provide abstraction</a:t>
            </a:r>
          </a:p>
        </p:txBody>
      </p: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223113" y="1823479"/>
            <a:ext cx="0" cy="302044"/>
          </a:xfrm>
          <a:prstGeom prst="line">
            <a:avLst/>
          </a:prstGeom>
          <a:ln>
            <a:solidFill>
              <a:srgbClr val="B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/>
          <p:cNvSpPr/>
          <p:nvPr/>
        </p:nvSpPr>
        <p:spPr>
          <a:xfrm>
            <a:off x="10482494" y="3103845"/>
            <a:ext cx="78700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LWM2M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8668990" y="3553115"/>
            <a:ext cx="57361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XML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9295085" y="3553114"/>
            <a:ext cx="57361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JSON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9925403" y="3553114"/>
            <a:ext cx="57361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CBOR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10560414" y="3553113"/>
            <a:ext cx="1142264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8686419" y="3995987"/>
            <a:ext cx="718130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HTTP(s)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8677493" y="4889156"/>
            <a:ext cx="72705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Cellular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9465673" y="4889157"/>
            <a:ext cx="727057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Fixed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10253854" y="4889158"/>
            <a:ext cx="68063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10984128" y="4889158"/>
            <a:ext cx="72705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9041021" y="5361643"/>
            <a:ext cx="0" cy="3020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829201" y="5361643"/>
            <a:ext cx="0" cy="3020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594172" y="5364933"/>
            <a:ext cx="0" cy="3020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/>
          <p:cNvSpPr/>
          <p:nvPr/>
        </p:nvSpPr>
        <p:spPr>
          <a:xfrm>
            <a:off x="8683928" y="4438242"/>
            <a:ext cx="89052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TLS/PSK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9641825" y="4442444"/>
            <a:ext cx="73615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TLS/PKI</a:t>
            </a:r>
          </a:p>
        </p:txBody>
      </p:sp>
      <p:sp>
        <p:nvSpPr>
          <p:cNvPr id="50" name="Rectangle: Rounded Corners 49"/>
          <p:cNvSpPr/>
          <p:nvPr/>
        </p:nvSpPr>
        <p:spPr>
          <a:xfrm>
            <a:off x="10441813" y="4445213"/>
            <a:ext cx="87688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DTLS/PSK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11369308" y="4439933"/>
            <a:ext cx="341875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9462432" y="3998630"/>
            <a:ext cx="718130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CoAP(s)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10238443" y="4001272"/>
            <a:ext cx="821942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MQTT(s)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11115341" y="4001272"/>
            <a:ext cx="595842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8678817" y="3102199"/>
            <a:ext cx="53189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OCF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9278642" y="3101632"/>
            <a:ext cx="57592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OMA DM</a:t>
            </a:r>
          </a:p>
        </p:txBody>
      </p:sp>
      <p:sp>
        <p:nvSpPr>
          <p:cNvPr id="57" name="Rectangle: Rounded Corners 56"/>
          <p:cNvSpPr/>
          <p:nvPr/>
        </p:nvSpPr>
        <p:spPr>
          <a:xfrm>
            <a:off x="9926624" y="3106849"/>
            <a:ext cx="49851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BBF</a:t>
            </a:r>
          </a:p>
        </p:txBody>
      </p:sp>
      <p:sp>
        <p:nvSpPr>
          <p:cNvPr id="58" name="Rectangle: Rounded Corners 57"/>
          <p:cNvSpPr/>
          <p:nvPr/>
        </p:nvSpPr>
        <p:spPr>
          <a:xfrm>
            <a:off x="11334287" y="3101631"/>
            <a:ext cx="36839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sp>
        <p:nvSpPr>
          <p:cNvPr id="62" name="Rectangle: Rounded Corners 61"/>
          <p:cNvSpPr/>
          <p:nvPr/>
        </p:nvSpPr>
        <p:spPr>
          <a:xfrm>
            <a:off x="8668988" y="2193650"/>
            <a:ext cx="3033691" cy="383639"/>
          </a:xfrm>
          <a:prstGeom prst="roundRect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Service Layer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8671649" y="2644613"/>
            <a:ext cx="83886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W3C TD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9574451" y="2644612"/>
            <a:ext cx="94269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SAREF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10563074" y="2644612"/>
            <a:ext cx="1142264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  <p:pic>
        <p:nvPicPr>
          <p:cNvPr id="65" name="Picture 10" descr="C:\Users\Jayeeta\AppData\Local\Microsoft\Windows\INetCache\Content.Word\oneM2M Logo_High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4" y="2193650"/>
            <a:ext cx="486905" cy="3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/>
          <a:srcRect l="57879" t="11415" r="29192" b="69558"/>
          <a:stretch/>
        </p:blipFill>
        <p:spPr>
          <a:xfrm>
            <a:off x="10286827" y="5664443"/>
            <a:ext cx="678227" cy="71752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/>
          <a:srcRect l="67681" t="49457" r="19180" b="31743"/>
          <a:stretch/>
        </p:blipFill>
        <p:spPr>
          <a:xfrm>
            <a:off x="9534042" y="5653652"/>
            <a:ext cx="689250" cy="70894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l="29547" t="11747" r="56922" b="69851"/>
          <a:stretch/>
        </p:blipFill>
        <p:spPr>
          <a:xfrm>
            <a:off x="8738913" y="5663687"/>
            <a:ext cx="726760" cy="71050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753" y="1141035"/>
            <a:ext cx="959953" cy="6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3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4D4D-1135-41E4-BC65-10419DEC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9"/>
            <a:ext cx="10515600" cy="1325563"/>
          </a:xfrm>
        </p:spPr>
        <p:txBody>
          <a:bodyPr/>
          <a:lstStyle/>
          <a:p>
            <a:r>
              <a:rPr lang="en-GB" dirty="0"/>
              <a:t>oneM2M interworking framework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BC48E-2617-408D-AED3-98514425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91DD64-8B67-4A78-AF1C-E05A29FD1CF7}"/>
              </a:ext>
            </a:extLst>
          </p:cNvPr>
          <p:cNvSpPr/>
          <p:nvPr/>
        </p:nvSpPr>
        <p:spPr>
          <a:xfrm>
            <a:off x="2939142" y="3341914"/>
            <a:ext cx="5584372" cy="849086"/>
          </a:xfrm>
          <a:prstGeom prst="rect">
            <a:avLst/>
          </a:prstGeom>
          <a:solidFill>
            <a:schemeClr val="bg1"/>
          </a:solidFill>
          <a:ln w="19050">
            <a:solidFill>
              <a:srgbClr val="B42025"/>
            </a:solidFill>
            <a:extLst>
              <a:ext uri="{C807C97D-BFC1-408E-A445-0C87EB9F89A2}">
                <ask:lineSketchStyleProps xmlns:ask="http://schemas.microsoft.com/office/drawing/2018/sketchyshapes" sd="349582479">
                  <a:custGeom>
                    <a:avLst/>
                    <a:gdLst>
                      <a:gd name="connsiteX0" fmla="*/ 0 w 5584372"/>
                      <a:gd name="connsiteY0" fmla="*/ 0 h 849086"/>
                      <a:gd name="connsiteX1" fmla="*/ 809734 w 5584372"/>
                      <a:gd name="connsiteY1" fmla="*/ 0 h 849086"/>
                      <a:gd name="connsiteX2" fmla="*/ 1507780 w 5584372"/>
                      <a:gd name="connsiteY2" fmla="*/ 0 h 849086"/>
                      <a:gd name="connsiteX3" fmla="*/ 2094140 w 5584372"/>
                      <a:gd name="connsiteY3" fmla="*/ 0 h 849086"/>
                      <a:gd name="connsiteX4" fmla="*/ 2680499 w 5584372"/>
                      <a:gd name="connsiteY4" fmla="*/ 0 h 849086"/>
                      <a:gd name="connsiteX5" fmla="*/ 3434389 w 5584372"/>
                      <a:gd name="connsiteY5" fmla="*/ 0 h 849086"/>
                      <a:gd name="connsiteX6" fmla="*/ 4076592 w 5584372"/>
                      <a:gd name="connsiteY6" fmla="*/ 0 h 849086"/>
                      <a:gd name="connsiteX7" fmla="*/ 4830482 w 5584372"/>
                      <a:gd name="connsiteY7" fmla="*/ 0 h 849086"/>
                      <a:gd name="connsiteX8" fmla="*/ 5584372 w 5584372"/>
                      <a:gd name="connsiteY8" fmla="*/ 0 h 849086"/>
                      <a:gd name="connsiteX9" fmla="*/ 5584372 w 5584372"/>
                      <a:gd name="connsiteY9" fmla="*/ 407561 h 849086"/>
                      <a:gd name="connsiteX10" fmla="*/ 5584372 w 5584372"/>
                      <a:gd name="connsiteY10" fmla="*/ 849086 h 849086"/>
                      <a:gd name="connsiteX11" fmla="*/ 4830482 w 5584372"/>
                      <a:gd name="connsiteY11" fmla="*/ 849086 h 849086"/>
                      <a:gd name="connsiteX12" fmla="*/ 4076592 w 5584372"/>
                      <a:gd name="connsiteY12" fmla="*/ 849086 h 849086"/>
                      <a:gd name="connsiteX13" fmla="*/ 3546076 w 5584372"/>
                      <a:gd name="connsiteY13" fmla="*/ 849086 h 849086"/>
                      <a:gd name="connsiteX14" fmla="*/ 2736342 w 5584372"/>
                      <a:gd name="connsiteY14" fmla="*/ 849086 h 849086"/>
                      <a:gd name="connsiteX15" fmla="*/ 1926608 w 5584372"/>
                      <a:gd name="connsiteY15" fmla="*/ 849086 h 849086"/>
                      <a:gd name="connsiteX16" fmla="*/ 1228562 w 5584372"/>
                      <a:gd name="connsiteY16" fmla="*/ 849086 h 849086"/>
                      <a:gd name="connsiteX17" fmla="*/ 0 w 5584372"/>
                      <a:gd name="connsiteY17" fmla="*/ 849086 h 849086"/>
                      <a:gd name="connsiteX18" fmla="*/ 0 w 5584372"/>
                      <a:gd name="connsiteY18" fmla="*/ 441525 h 849086"/>
                      <a:gd name="connsiteX19" fmla="*/ 0 w 5584372"/>
                      <a:gd name="connsiteY19" fmla="*/ 0 h 84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584372" h="849086" fill="none" extrusionOk="0">
                        <a:moveTo>
                          <a:pt x="0" y="0"/>
                        </a:moveTo>
                        <a:cubicBezTo>
                          <a:pt x="293271" y="-18197"/>
                          <a:pt x="615343" y="6252"/>
                          <a:pt x="809734" y="0"/>
                        </a:cubicBezTo>
                        <a:cubicBezTo>
                          <a:pt x="1004125" y="-6252"/>
                          <a:pt x="1237036" y="2778"/>
                          <a:pt x="1507780" y="0"/>
                        </a:cubicBezTo>
                        <a:cubicBezTo>
                          <a:pt x="1778524" y="-2778"/>
                          <a:pt x="1867520" y="28243"/>
                          <a:pt x="2094140" y="0"/>
                        </a:cubicBezTo>
                        <a:cubicBezTo>
                          <a:pt x="2320760" y="-28243"/>
                          <a:pt x="2517841" y="-4284"/>
                          <a:pt x="2680499" y="0"/>
                        </a:cubicBezTo>
                        <a:cubicBezTo>
                          <a:pt x="2843157" y="4284"/>
                          <a:pt x="3107730" y="5516"/>
                          <a:pt x="3434389" y="0"/>
                        </a:cubicBezTo>
                        <a:cubicBezTo>
                          <a:pt x="3761048" y="-5516"/>
                          <a:pt x="3877873" y="-346"/>
                          <a:pt x="4076592" y="0"/>
                        </a:cubicBezTo>
                        <a:cubicBezTo>
                          <a:pt x="4275311" y="346"/>
                          <a:pt x="4563505" y="-17569"/>
                          <a:pt x="4830482" y="0"/>
                        </a:cubicBezTo>
                        <a:cubicBezTo>
                          <a:pt x="5097459" y="17569"/>
                          <a:pt x="5210755" y="-35248"/>
                          <a:pt x="5584372" y="0"/>
                        </a:cubicBezTo>
                        <a:cubicBezTo>
                          <a:pt x="5602272" y="91931"/>
                          <a:pt x="5567597" y="258016"/>
                          <a:pt x="5584372" y="407561"/>
                        </a:cubicBezTo>
                        <a:cubicBezTo>
                          <a:pt x="5601147" y="557106"/>
                          <a:pt x="5588260" y="648951"/>
                          <a:pt x="5584372" y="849086"/>
                        </a:cubicBezTo>
                        <a:cubicBezTo>
                          <a:pt x="5333880" y="832515"/>
                          <a:pt x="5180460" y="870401"/>
                          <a:pt x="4830482" y="849086"/>
                        </a:cubicBezTo>
                        <a:cubicBezTo>
                          <a:pt x="4480504" y="827772"/>
                          <a:pt x="4432853" y="852004"/>
                          <a:pt x="4076592" y="849086"/>
                        </a:cubicBezTo>
                        <a:cubicBezTo>
                          <a:pt x="3720331" y="846169"/>
                          <a:pt x="3787952" y="871323"/>
                          <a:pt x="3546076" y="849086"/>
                        </a:cubicBezTo>
                        <a:cubicBezTo>
                          <a:pt x="3304200" y="826849"/>
                          <a:pt x="3091240" y="856542"/>
                          <a:pt x="2736342" y="849086"/>
                        </a:cubicBezTo>
                        <a:cubicBezTo>
                          <a:pt x="2381444" y="841630"/>
                          <a:pt x="2146874" y="880588"/>
                          <a:pt x="1926608" y="849086"/>
                        </a:cubicBezTo>
                        <a:cubicBezTo>
                          <a:pt x="1706342" y="817584"/>
                          <a:pt x="1381582" y="837167"/>
                          <a:pt x="1228562" y="849086"/>
                        </a:cubicBezTo>
                        <a:cubicBezTo>
                          <a:pt x="1075542" y="861005"/>
                          <a:pt x="422491" y="811577"/>
                          <a:pt x="0" y="849086"/>
                        </a:cubicBezTo>
                        <a:cubicBezTo>
                          <a:pt x="-9509" y="650217"/>
                          <a:pt x="20172" y="545664"/>
                          <a:pt x="0" y="441525"/>
                        </a:cubicBezTo>
                        <a:cubicBezTo>
                          <a:pt x="-20172" y="337386"/>
                          <a:pt x="6612" y="162667"/>
                          <a:pt x="0" y="0"/>
                        </a:cubicBezTo>
                        <a:close/>
                      </a:path>
                      <a:path w="5584372" h="849086" stroke="0" extrusionOk="0">
                        <a:moveTo>
                          <a:pt x="0" y="0"/>
                        </a:moveTo>
                        <a:cubicBezTo>
                          <a:pt x="262066" y="-19241"/>
                          <a:pt x="413520" y="-1988"/>
                          <a:pt x="642203" y="0"/>
                        </a:cubicBezTo>
                        <a:cubicBezTo>
                          <a:pt x="870886" y="1988"/>
                          <a:pt x="1068731" y="-8290"/>
                          <a:pt x="1396093" y="0"/>
                        </a:cubicBezTo>
                        <a:cubicBezTo>
                          <a:pt x="1723455" y="8290"/>
                          <a:pt x="1694432" y="-26597"/>
                          <a:pt x="1982452" y="0"/>
                        </a:cubicBezTo>
                        <a:cubicBezTo>
                          <a:pt x="2270472" y="26597"/>
                          <a:pt x="2523000" y="-8693"/>
                          <a:pt x="2792186" y="0"/>
                        </a:cubicBezTo>
                        <a:cubicBezTo>
                          <a:pt x="3061372" y="8693"/>
                          <a:pt x="3192008" y="-31218"/>
                          <a:pt x="3490233" y="0"/>
                        </a:cubicBezTo>
                        <a:cubicBezTo>
                          <a:pt x="3788458" y="31218"/>
                          <a:pt x="3799512" y="-18895"/>
                          <a:pt x="4076592" y="0"/>
                        </a:cubicBezTo>
                        <a:cubicBezTo>
                          <a:pt x="4353672" y="18895"/>
                          <a:pt x="4550357" y="25222"/>
                          <a:pt x="4886326" y="0"/>
                        </a:cubicBezTo>
                        <a:cubicBezTo>
                          <a:pt x="5222295" y="-25222"/>
                          <a:pt x="5409010" y="15046"/>
                          <a:pt x="5584372" y="0"/>
                        </a:cubicBezTo>
                        <a:cubicBezTo>
                          <a:pt x="5576183" y="186677"/>
                          <a:pt x="5570949" y="327602"/>
                          <a:pt x="5584372" y="433034"/>
                        </a:cubicBezTo>
                        <a:cubicBezTo>
                          <a:pt x="5597795" y="538466"/>
                          <a:pt x="5580301" y="764871"/>
                          <a:pt x="5584372" y="849086"/>
                        </a:cubicBezTo>
                        <a:cubicBezTo>
                          <a:pt x="5248959" y="831037"/>
                          <a:pt x="5085154" y="881231"/>
                          <a:pt x="4774638" y="849086"/>
                        </a:cubicBezTo>
                        <a:cubicBezTo>
                          <a:pt x="4464122" y="816941"/>
                          <a:pt x="4449623" y="832198"/>
                          <a:pt x="4132435" y="849086"/>
                        </a:cubicBezTo>
                        <a:cubicBezTo>
                          <a:pt x="3815247" y="865974"/>
                          <a:pt x="3700689" y="873627"/>
                          <a:pt x="3546076" y="849086"/>
                        </a:cubicBezTo>
                        <a:cubicBezTo>
                          <a:pt x="3391463" y="824545"/>
                          <a:pt x="3191038" y="855941"/>
                          <a:pt x="2959717" y="849086"/>
                        </a:cubicBezTo>
                        <a:cubicBezTo>
                          <a:pt x="2728396" y="842231"/>
                          <a:pt x="2413454" y="878240"/>
                          <a:pt x="2261671" y="849086"/>
                        </a:cubicBezTo>
                        <a:cubicBezTo>
                          <a:pt x="2109888" y="819932"/>
                          <a:pt x="1810240" y="850924"/>
                          <a:pt x="1675312" y="849086"/>
                        </a:cubicBezTo>
                        <a:cubicBezTo>
                          <a:pt x="1540384" y="847248"/>
                          <a:pt x="1192191" y="824959"/>
                          <a:pt x="865578" y="849086"/>
                        </a:cubicBezTo>
                        <a:cubicBezTo>
                          <a:pt x="538965" y="873213"/>
                          <a:pt x="415441" y="830568"/>
                          <a:pt x="0" y="849086"/>
                        </a:cubicBezTo>
                        <a:cubicBezTo>
                          <a:pt x="15465" y="688305"/>
                          <a:pt x="-5083" y="542248"/>
                          <a:pt x="0" y="433034"/>
                        </a:cubicBezTo>
                        <a:cubicBezTo>
                          <a:pt x="5083" y="323820"/>
                          <a:pt x="13735" y="112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B42025"/>
                </a:solidFill>
              </a:rPr>
              <a:t>Middleware Layer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F63CBE-8686-4016-8973-16966227A7F7}"/>
              </a:ext>
            </a:extLst>
          </p:cNvPr>
          <p:cNvSpPr/>
          <p:nvPr/>
        </p:nvSpPr>
        <p:spPr>
          <a:xfrm>
            <a:off x="3428999" y="4904013"/>
            <a:ext cx="544286" cy="489857"/>
          </a:xfrm>
          <a:prstGeom prst="ellipse">
            <a:avLst/>
          </a:prstGeom>
          <a:solidFill>
            <a:schemeClr val="bg1"/>
          </a:solidFill>
          <a:ln w="19050">
            <a:solidFill>
              <a:srgbClr val="B4202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B42025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3C8365-A4BD-46FB-A51D-E62C15AF08B8}"/>
              </a:ext>
            </a:extLst>
          </p:cNvPr>
          <p:cNvSpPr/>
          <p:nvPr/>
        </p:nvSpPr>
        <p:spPr>
          <a:xfrm>
            <a:off x="4190999" y="4904013"/>
            <a:ext cx="544286" cy="489857"/>
          </a:xfrm>
          <a:prstGeom prst="ellipse">
            <a:avLst/>
          </a:prstGeom>
          <a:solidFill>
            <a:schemeClr val="bg1"/>
          </a:solidFill>
          <a:ln w="19050">
            <a:solidFill>
              <a:srgbClr val="B4202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B42025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E63437-845F-463F-91E0-841109866390}"/>
              </a:ext>
            </a:extLst>
          </p:cNvPr>
          <p:cNvSpPr/>
          <p:nvPr/>
        </p:nvSpPr>
        <p:spPr>
          <a:xfrm>
            <a:off x="5290456" y="5071835"/>
            <a:ext cx="544286" cy="489857"/>
          </a:xfrm>
          <a:prstGeom prst="ellipse">
            <a:avLst/>
          </a:prstGeom>
          <a:solidFill>
            <a:schemeClr val="bg1"/>
          </a:solidFill>
          <a:ln w="19050">
            <a:solidFill>
              <a:srgbClr val="B4202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B42025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444171-88AA-4031-8036-B128B0691DA6}"/>
              </a:ext>
            </a:extLst>
          </p:cNvPr>
          <p:cNvSpPr/>
          <p:nvPr/>
        </p:nvSpPr>
        <p:spPr>
          <a:xfrm>
            <a:off x="6183084" y="4810577"/>
            <a:ext cx="544286" cy="489857"/>
          </a:xfrm>
          <a:prstGeom prst="ellipse">
            <a:avLst/>
          </a:prstGeom>
          <a:solidFill>
            <a:schemeClr val="bg1"/>
          </a:solidFill>
          <a:ln w="19050">
            <a:solidFill>
              <a:srgbClr val="B4202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B42025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6858B1-7A34-426F-8616-2836C202D108}"/>
              </a:ext>
            </a:extLst>
          </p:cNvPr>
          <p:cNvSpPr/>
          <p:nvPr/>
        </p:nvSpPr>
        <p:spPr>
          <a:xfrm>
            <a:off x="7282541" y="4979759"/>
            <a:ext cx="544286" cy="489857"/>
          </a:xfrm>
          <a:prstGeom prst="ellipse">
            <a:avLst/>
          </a:prstGeom>
          <a:solidFill>
            <a:schemeClr val="bg1"/>
          </a:solidFill>
          <a:ln w="19050">
            <a:solidFill>
              <a:srgbClr val="B4202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B4202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F1AE-91F6-41BF-85FA-DF124B2F1685}"/>
              </a:ext>
            </a:extLst>
          </p:cNvPr>
          <p:cNvSpPr txBox="1"/>
          <p:nvPr/>
        </p:nvSpPr>
        <p:spPr>
          <a:xfrm>
            <a:off x="4365170" y="5691412"/>
            <a:ext cx="2732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B42025"/>
                </a:solidFill>
              </a:rPr>
              <a:t>IoT and Other Data Sources</a:t>
            </a:r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73B4BB-B1EC-4C23-A140-17539ADEB74F}"/>
              </a:ext>
            </a:extLst>
          </p:cNvPr>
          <p:cNvSpPr/>
          <p:nvPr/>
        </p:nvSpPr>
        <p:spPr>
          <a:xfrm>
            <a:off x="3227613" y="2235817"/>
            <a:ext cx="1197428" cy="4581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42025"/>
            </a:solidFill>
            <a:extLst>
              <a:ext uri="{C807C97D-BFC1-408E-A445-0C87EB9F89A2}">
                <ask:lineSketchStyleProps xmlns:ask="http://schemas.microsoft.com/office/drawing/2018/sketchyshapes" sd="530834533">
                  <a:custGeom>
                    <a:avLst/>
                    <a:gdLst>
                      <a:gd name="connsiteX0" fmla="*/ 0 w 1197428"/>
                      <a:gd name="connsiteY0" fmla="*/ 76353 h 458108"/>
                      <a:gd name="connsiteX1" fmla="*/ 76353 w 1197428"/>
                      <a:gd name="connsiteY1" fmla="*/ 0 h 458108"/>
                      <a:gd name="connsiteX2" fmla="*/ 619608 w 1197428"/>
                      <a:gd name="connsiteY2" fmla="*/ 0 h 458108"/>
                      <a:gd name="connsiteX3" fmla="*/ 1121075 w 1197428"/>
                      <a:gd name="connsiteY3" fmla="*/ 0 h 458108"/>
                      <a:gd name="connsiteX4" fmla="*/ 1197428 w 1197428"/>
                      <a:gd name="connsiteY4" fmla="*/ 76353 h 458108"/>
                      <a:gd name="connsiteX5" fmla="*/ 1197428 w 1197428"/>
                      <a:gd name="connsiteY5" fmla="*/ 381755 h 458108"/>
                      <a:gd name="connsiteX6" fmla="*/ 1121075 w 1197428"/>
                      <a:gd name="connsiteY6" fmla="*/ 458108 h 458108"/>
                      <a:gd name="connsiteX7" fmla="*/ 630056 w 1197428"/>
                      <a:gd name="connsiteY7" fmla="*/ 458108 h 458108"/>
                      <a:gd name="connsiteX8" fmla="*/ 76353 w 1197428"/>
                      <a:gd name="connsiteY8" fmla="*/ 458108 h 458108"/>
                      <a:gd name="connsiteX9" fmla="*/ 0 w 1197428"/>
                      <a:gd name="connsiteY9" fmla="*/ 381755 h 458108"/>
                      <a:gd name="connsiteX10" fmla="*/ 0 w 1197428"/>
                      <a:gd name="connsiteY10" fmla="*/ 76353 h 45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97428" h="458108" fill="none" extrusionOk="0">
                        <a:moveTo>
                          <a:pt x="0" y="76353"/>
                        </a:moveTo>
                        <a:cubicBezTo>
                          <a:pt x="-439" y="32613"/>
                          <a:pt x="35173" y="4964"/>
                          <a:pt x="76353" y="0"/>
                        </a:cubicBezTo>
                        <a:cubicBezTo>
                          <a:pt x="257870" y="1309"/>
                          <a:pt x="444758" y="18317"/>
                          <a:pt x="619608" y="0"/>
                        </a:cubicBezTo>
                        <a:cubicBezTo>
                          <a:pt x="794459" y="-18317"/>
                          <a:pt x="876061" y="14165"/>
                          <a:pt x="1121075" y="0"/>
                        </a:cubicBezTo>
                        <a:cubicBezTo>
                          <a:pt x="1161863" y="-2459"/>
                          <a:pt x="1200814" y="38148"/>
                          <a:pt x="1197428" y="76353"/>
                        </a:cubicBezTo>
                        <a:cubicBezTo>
                          <a:pt x="1209814" y="152155"/>
                          <a:pt x="1196614" y="282303"/>
                          <a:pt x="1197428" y="381755"/>
                        </a:cubicBezTo>
                        <a:cubicBezTo>
                          <a:pt x="1191800" y="418234"/>
                          <a:pt x="1162914" y="460488"/>
                          <a:pt x="1121075" y="458108"/>
                        </a:cubicBezTo>
                        <a:cubicBezTo>
                          <a:pt x="927784" y="440312"/>
                          <a:pt x="792503" y="448952"/>
                          <a:pt x="630056" y="458108"/>
                        </a:cubicBezTo>
                        <a:cubicBezTo>
                          <a:pt x="467609" y="467264"/>
                          <a:pt x="316549" y="436171"/>
                          <a:pt x="76353" y="458108"/>
                        </a:cubicBezTo>
                        <a:cubicBezTo>
                          <a:pt x="32929" y="460650"/>
                          <a:pt x="-3675" y="427155"/>
                          <a:pt x="0" y="381755"/>
                        </a:cubicBezTo>
                        <a:cubicBezTo>
                          <a:pt x="10183" y="309147"/>
                          <a:pt x="12667" y="195990"/>
                          <a:pt x="0" y="76353"/>
                        </a:cubicBezTo>
                        <a:close/>
                      </a:path>
                      <a:path w="1197428" h="458108" stroke="0" extrusionOk="0">
                        <a:moveTo>
                          <a:pt x="0" y="76353"/>
                        </a:moveTo>
                        <a:cubicBezTo>
                          <a:pt x="-4160" y="32442"/>
                          <a:pt x="34082" y="-6727"/>
                          <a:pt x="76353" y="0"/>
                        </a:cubicBezTo>
                        <a:cubicBezTo>
                          <a:pt x="195625" y="5248"/>
                          <a:pt x="365613" y="-22959"/>
                          <a:pt x="609161" y="0"/>
                        </a:cubicBezTo>
                        <a:cubicBezTo>
                          <a:pt x="852709" y="22959"/>
                          <a:pt x="951294" y="6843"/>
                          <a:pt x="1121075" y="0"/>
                        </a:cubicBezTo>
                        <a:cubicBezTo>
                          <a:pt x="1172608" y="1722"/>
                          <a:pt x="1191703" y="34312"/>
                          <a:pt x="1197428" y="76353"/>
                        </a:cubicBezTo>
                        <a:cubicBezTo>
                          <a:pt x="1206076" y="157726"/>
                          <a:pt x="1197941" y="230125"/>
                          <a:pt x="1197428" y="381755"/>
                        </a:cubicBezTo>
                        <a:cubicBezTo>
                          <a:pt x="1189203" y="423494"/>
                          <a:pt x="1162366" y="459748"/>
                          <a:pt x="1121075" y="458108"/>
                        </a:cubicBezTo>
                        <a:cubicBezTo>
                          <a:pt x="892554" y="465718"/>
                          <a:pt x="775035" y="446458"/>
                          <a:pt x="588267" y="458108"/>
                        </a:cubicBezTo>
                        <a:cubicBezTo>
                          <a:pt x="401499" y="469758"/>
                          <a:pt x="199417" y="470825"/>
                          <a:pt x="76353" y="458108"/>
                        </a:cubicBezTo>
                        <a:cubicBezTo>
                          <a:pt x="33223" y="456446"/>
                          <a:pt x="-596" y="430175"/>
                          <a:pt x="0" y="381755"/>
                        </a:cubicBezTo>
                        <a:cubicBezTo>
                          <a:pt x="6927" y="274958"/>
                          <a:pt x="-1321" y="161187"/>
                          <a:pt x="0" y="763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B42025"/>
                </a:solidFill>
              </a:rPr>
              <a:t>Application Developers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3DD5FA-9377-4202-AC49-59A686FEAC70}"/>
              </a:ext>
            </a:extLst>
          </p:cNvPr>
          <p:cNvSpPr/>
          <p:nvPr/>
        </p:nvSpPr>
        <p:spPr>
          <a:xfrm>
            <a:off x="4985655" y="2235817"/>
            <a:ext cx="1197428" cy="4581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42025"/>
            </a:solidFill>
            <a:extLst>
              <a:ext uri="{C807C97D-BFC1-408E-A445-0C87EB9F89A2}">
                <ask:lineSketchStyleProps xmlns:ask="http://schemas.microsoft.com/office/drawing/2018/sketchyshapes" sd="530834533">
                  <a:custGeom>
                    <a:avLst/>
                    <a:gdLst>
                      <a:gd name="connsiteX0" fmla="*/ 0 w 1197428"/>
                      <a:gd name="connsiteY0" fmla="*/ 76353 h 458108"/>
                      <a:gd name="connsiteX1" fmla="*/ 76353 w 1197428"/>
                      <a:gd name="connsiteY1" fmla="*/ 0 h 458108"/>
                      <a:gd name="connsiteX2" fmla="*/ 619608 w 1197428"/>
                      <a:gd name="connsiteY2" fmla="*/ 0 h 458108"/>
                      <a:gd name="connsiteX3" fmla="*/ 1121075 w 1197428"/>
                      <a:gd name="connsiteY3" fmla="*/ 0 h 458108"/>
                      <a:gd name="connsiteX4" fmla="*/ 1197428 w 1197428"/>
                      <a:gd name="connsiteY4" fmla="*/ 76353 h 458108"/>
                      <a:gd name="connsiteX5" fmla="*/ 1197428 w 1197428"/>
                      <a:gd name="connsiteY5" fmla="*/ 381755 h 458108"/>
                      <a:gd name="connsiteX6" fmla="*/ 1121075 w 1197428"/>
                      <a:gd name="connsiteY6" fmla="*/ 458108 h 458108"/>
                      <a:gd name="connsiteX7" fmla="*/ 630056 w 1197428"/>
                      <a:gd name="connsiteY7" fmla="*/ 458108 h 458108"/>
                      <a:gd name="connsiteX8" fmla="*/ 76353 w 1197428"/>
                      <a:gd name="connsiteY8" fmla="*/ 458108 h 458108"/>
                      <a:gd name="connsiteX9" fmla="*/ 0 w 1197428"/>
                      <a:gd name="connsiteY9" fmla="*/ 381755 h 458108"/>
                      <a:gd name="connsiteX10" fmla="*/ 0 w 1197428"/>
                      <a:gd name="connsiteY10" fmla="*/ 76353 h 45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97428" h="458108" fill="none" extrusionOk="0">
                        <a:moveTo>
                          <a:pt x="0" y="76353"/>
                        </a:moveTo>
                        <a:cubicBezTo>
                          <a:pt x="-439" y="32613"/>
                          <a:pt x="35173" y="4964"/>
                          <a:pt x="76353" y="0"/>
                        </a:cubicBezTo>
                        <a:cubicBezTo>
                          <a:pt x="257870" y="1309"/>
                          <a:pt x="444758" y="18317"/>
                          <a:pt x="619608" y="0"/>
                        </a:cubicBezTo>
                        <a:cubicBezTo>
                          <a:pt x="794459" y="-18317"/>
                          <a:pt x="876061" y="14165"/>
                          <a:pt x="1121075" y="0"/>
                        </a:cubicBezTo>
                        <a:cubicBezTo>
                          <a:pt x="1161863" y="-2459"/>
                          <a:pt x="1200814" y="38148"/>
                          <a:pt x="1197428" y="76353"/>
                        </a:cubicBezTo>
                        <a:cubicBezTo>
                          <a:pt x="1209814" y="152155"/>
                          <a:pt x="1196614" y="282303"/>
                          <a:pt x="1197428" y="381755"/>
                        </a:cubicBezTo>
                        <a:cubicBezTo>
                          <a:pt x="1191800" y="418234"/>
                          <a:pt x="1162914" y="460488"/>
                          <a:pt x="1121075" y="458108"/>
                        </a:cubicBezTo>
                        <a:cubicBezTo>
                          <a:pt x="927784" y="440312"/>
                          <a:pt x="792503" y="448952"/>
                          <a:pt x="630056" y="458108"/>
                        </a:cubicBezTo>
                        <a:cubicBezTo>
                          <a:pt x="467609" y="467264"/>
                          <a:pt x="316549" y="436171"/>
                          <a:pt x="76353" y="458108"/>
                        </a:cubicBezTo>
                        <a:cubicBezTo>
                          <a:pt x="32929" y="460650"/>
                          <a:pt x="-3675" y="427155"/>
                          <a:pt x="0" y="381755"/>
                        </a:cubicBezTo>
                        <a:cubicBezTo>
                          <a:pt x="10183" y="309147"/>
                          <a:pt x="12667" y="195990"/>
                          <a:pt x="0" y="76353"/>
                        </a:cubicBezTo>
                        <a:close/>
                      </a:path>
                      <a:path w="1197428" h="458108" stroke="0" extrusionOk="0">
                        <a:moveTo>
                          <a:pt x="0" y="76353"/>
                        </a:moveTo>
                        <a:cubicBezTo>
                          <a:pt x="-4160" y="32442"/>
                          <a:pt x="34082" y="-6727"/>
                          <a:pt x="76353" y="0"/>
                        </a:cubicBezTo>
                        <a:cubicBezTo>
                          <a:pt x="195625" y="5248"/>
                          <a:pt x="365613" y="-22959"/>
                          <a:pt x="609161" y="0"/>
                        </a:cubicBezTo>
                        <a:cubicBezTo>
                          <a:pt x="852709" y="22959"/>
                          <a:pt x="951294" y="6843"/>
                          <a:pt x="1121075" y="0"/>
                        </a:cubicBezTo>
                        <a:cubicBezTo>
                          <a:pt x="1172608" y="1722"/>
                          <a:pt x="1191703" y="34312"/>
                          <a:pt x="1197428" y="76353"/>
                        </a:cubicBezTo>
                        <a:cubicBezTo>
                          <a:pt x="1206076" y="157726"/>
                          <a:pt x="1197941" y="230125"/>
                          <a:pt x="1197428" y="381755"/>
                        </a:cubicBezTo>
                        <a:cubicBezTo>
                          <a:pt x="1189203" y="423494"/>
                          <a:pt x="1162366" y="459748"/>
                          <a:pt x="1121075" y="458108"/>
                        </a:cubicBezTo>
                        <a:cubicBezTo>
                          <a:pt x="892554" y="465718"/>
                          <a:pt x="775035" y="446458"/>
                          <a:pt x="588267" y="458108"/>
                        </a:cubicBezTo>
                        <a:cubicBezTo>
                          <a:pt x="401499" y="469758"/>
                          <a:pt x="199417" y="470825"/>
                          <a:pt x="76353" y="458108"/>
                        </a:cubicBezTo>
                        <a:cubicBezTo>
                          <a:pt x="33223" y="456446"/>
                          <a:pt x="-596" y="430175"/>
                          <a:pt x="0" y="381755"/>
                        </a:cubicBezTo>
                        <a:cubicBezTo>
                          <a:pt x="6927" y="274958"/>
                          <a:pt x="-1321" y="161187"/>
                          <a:pt x="0" y="763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B42025"/>
                </a:solidFill>
              </a:rPr>
              <a:t>Service Providers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1CAAFA-B8B1-4B3D-A48A-5B4DE6D7E256}"/>
              </a:ext>
            </a:extLst>
          </p:cNvPr>
          <p:cNvSpPr/>
          <p:nvPr/>
        </p:nvSpPr>
        <p:spPr>
          <a:xfrm>
            <a:off x="6890658" y="2235817"/>
            <a:ext cx="1197428" cy="4581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42025"/>
            </a:solidFill>
            <a:extLst>
              <a:ext uri="{C807C97D-BFC1-408E-A445-0C87EB9F89A2}">
                <ask:lineSketchStyleProps xmlns:ask="http://schemas.microsoft.com/office/drawing/2018/sketchyshapes" sd="530834533">
                  <a:custGeom>
                    <a:avLst/>
                    <a:gdLst>
                      <a:gd name="connsiteX0" fmla="*/ 0 w 1197428"/>
                      <a:gd name="connsiteY0" fmla="*/ 76353 h 458108"/>
                      <a:gd name="connsiteX1" fmla="*/ 76353 w 1197428"/>
                      <a:gd name="connsiteY1" fmla="*/ 0 h 458108"/>
                      <a:gd name="connsiteX2" fmla="*/ 619608 w 1197428"/>
                      <a:gd name="connsiteY2" fmla="*/ 0 h 458108"/>
                      <a:gd name="connsiteX3" fmla="*/ 1121075 w 1197428"/>
                      <a:gd name="connsiteY3" fmla="*/ 0 h 458108"/>
                      <a:gd name="connsiteX4" fmla="*/ 1197428 w 1197428"/>
                      <a:gd name="connsiteY4" fmla="*/ 76353 h 458108"/>
                      <a:gd name="connsiteX5" fmla="*/ 1197428 w 1197428"/>
                      <a:gd name="connsiteY5" fmla="*/ 381755 h 458108"/>
                      <a:gd name="connsiteX6" fmla="*/ 1121075 w 1197428"/>
                      <a:gd name="connsiteY6" fmla="*/ 458108 h 458108"/>
                      <a:gd name="connsiteX7" fmla="*/ 630056 w 1197428"/>
                      <a:gd name="connsiteY7" fmla="*/ 458108 h 458108"/>
                      <a:gd name="connsiteX8" fmla="*/ 76353 w 1197428"/>
                      <a:gd name="connsiteY8" fmla="*/ 458108 h 458108"/>
                      <a:gd name="connsiteX9" fmla="*/ 0 w 1197428"/>
                      <a:gd name="connsiteY9" fmla="*/ 381755 h 458108"/>
                      <a:gd name="connsiteX10" fmla="*/ 0 w 1197428"/>
                      <a:gd name="connsiteY10" fmla="*/ 76353 h 45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97428" h="458108" fill="none" extrusionOk="0">
                        <a:moveTo>
                          <a:pt x="0" y="76353"/>
                        </a:moveTo>
                        <a:cubicBezTo>
                          <a:pt x="-439" y="32613"/>
                          <a:pt x="35173" y="4964"/>
                          <a:pt x="76353" y="0"/>
                        </a:cubicBezTo>
                        <a:cubicBezTo>
                          <a:pt x="257870" y="1309"/>
                          <a:pt x="444758" y="18317"/>
                          <a:pt x="619608" y="0"/>
                        </a:cubicBezTo>
                        <a:cubicBezTo>
                          <a:pt x="794459" y="-18317"/>
                          <a:pt x="876061" y="14165"/>
                          <a:pt x="1121075" y="0"/>
                        </a:cubicBezTo>
                        <a:cubicBezTo>
                          <a:pt x="1161863" y="-2459"/>
                          <a:pt x="1200814" y="38148"/>
                          <a:pt x="1197428" y="76353"/>
                        </a:cubicBezTo>
                        <a:cubicBezTo>
                          <a:pt x="1209814" y="152155"/>
                          <a:pt x="1196614" y="282303"/>
                          <a:pt x="1197428" y="381755"/>
                        </a:cubicBezTo>
                        <a:cubicBezTo>
                          <a:pt x="1191800" y="418234"/>
                          <a:pt x="1162914" y="460488"/>
                          <a:pt x="1121075" y="458108"/>
                        </a:cubicBezTo>
                        <a:cubicBezTo>
                          <a:pt x="927784" y="440312"/>
                          <a:pt x="792503" y="448952"/>
                          <a:pt x="630056" y="458108"/>
                        </a:cubicBezTo>
                        <a:cubicBezTo>
                          <a:pt x="467609" y="467264"/>
                          <a:pt x="316549" y="436171"/>
                          <a:pt x="76353" y="458108"/>
                        </a:cubicBezTo>
                        <a:cubicBezTo>
                          <a:pt x="32929" y="460650"/>
                          <a:pt x="-3675" y="427155"/>
                          <a:pt x="0" y="381755"/>
                        </a:cubicBezTo>
                        <a:cubicBezTo>
                          <a:pt x="10183" y="309147"/>
                          <a:pt x="12667" y="195990"/>
                          <a:pt x="0" y="76353"/>
                        </a:cubicBezTo>
                        <a:close/>
                      </a:path>
                      <a:path w="1197428" h="458108" stroke="0" extrusionOk="0">
                        <a:moveTo>
                          <a:pt x="0" y="76353"/>
                        </a:moveTo>
                        <a:cubicBezTo>
                          <a:pt x="-4160" y="32442"/>
                          <a:pt x="34082" y="-6727"/>
                          <a:pt x="76353" y="0"/>
                        </a:cubicBezTo>
                        <a:cubicBezTo>
                          <a:pt x="195625" y="5248"/>
                          <a:pt x="365613" y="-22959"/>
                          <a:pt x="609161" y="0"/>
                        </a:cubicBezTo>
                        <a:cubicBezTo>
                          <a:pt x="852709" y="22959"/>
                          <a:pt x="951294" y="6843"/>
                          <a:pt x="1121075" y="0"/>
                        </a:cubicBezTo>
                        <a:cubicBezTo>
                          <a:pt x="1172608" y="1722"/>
                          <a:pt x="1191703" y="34312"/>
                          <a:pt x="1197428" y="76353"/>
                        </a:cubicBezTo>
                        <a:cubicBezTo>
                          <a:pt x="1206076" y="157726"/>
                          <a:pt x="1197941" y="230125"/>
                          <a:pt x="1197428" y="381755"/>
                        </a:cubicBezTo>
                        <a:cubicBezTo>
                          <a:pt x="1189203" y="423494"/>
                          <a:pt x="1162366" y="459748"/>
                          <a:pt x="1121075" y="458108"/>
                        </a:cubicBezTo>
                        <a:cubicBezTo>
                          <a:pt x="892554" y="465718"/>
                          <a:pt x="775035" y="446458"/>
                          <a:pt x="588267" y="458108"/>
                        </a:cubicBezTo>
                        <a:cubicBezTo>
                          <a:pt x="401499" y="469758"/>
                          <a:pt x="199417" y="470825"/>
                          <a:pt x="76353" y="458108"/>
                        </a:cubicBezTo>
                        <a:cubicBezTo>
                          <a:pt x="33223" y="456446"/>
                          <a:pt x="-596" y="430175"/>
                          <a:pt x="0" y="381755"/>
                        </a:cubicBezTo>
                        <a:cubicBezTo>
                          <a:pt x="6927" y="274958"/>
                          <a:pt x="-1321" y="161187"/>
                          <a:pt x="0" y="763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B42025"/>
                </a:solidFill>
              </a:rPr>
              <a:t>Data Insights Providers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1E9736-B7A8-4A3A-965D-28C22D9B768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826327" y="2693925"/>
            <a:ext cx="190502" cy="647989"/>
          </a:xfrm>
          <a:prstGeom prst="line">
            <a:avLst/>
          </a:prstGeom>
          <a:solidFill>
            <a:schemeClr val="bg1"/>
          </a:solidFill>
          <a:ln w="19050">
            <a:solidFill>
              <a:srgbClr val="B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FA20E8-82E6-4530-9BA2-326239AE32FE}"/>
              </a:ext>
            </a:extLst>
          </p:cNvPr>
          <p:cNvCxnSpPr>
            <a:cxnSpLocks/>
          </p:cNvCxnSpPr>
          <p:nvPr/>
        </p:nvCxnSpPr>
        <p:spPr>
          <a:xfrm>
            <a:off x="5584369" y="2693925"/>
            <a:ext cx="0" cy="647989"/>
          </a:xfrm>
          <a:prstGeom prst="line">
            <a:avLst/>
          </a:prstGeom>
          <a:solidFill>
            <a:schemeClr val="bg1"/>
          </a:solidFill>
          <a:ln w="19050">
            <a:solidFill>
              <a:srgbClr val="B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BA9A00-67CF-4E19-8C10-8CCB0F6EA345}"/>
              </a:ext>
            </a:extLst>
          </p:cNvPr>
          <p:cNvCxnSpPr>
            <a:cxnSpLocks/>
          </p:cNvCxnSpPr>
          <p:nvPr/>
        </p:nvCxnSpPr>
        <p:spPr>
          <a:xfrm flipH="1">
            <a:off x="7097485" y="2693925"/>
            <a:ext cx="370113" cy="647989"/>
          </a:xfrm>
          <a:prstGeom prst="line">
            <a:avLst/>
          </a:prstGeom>
          <a:solidFill>
            <a:schemeClr val="bg1"/>
          </a:solidFill>
          <a:ln w="19050">
            <a:solidFill>
              <a:srgbClr val="B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D195C3-3F43-47AA-ABA8-116F9A63E8A7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01142" y="4191000"/>
            <a:ext cx="0" cy="713013"/>
          </a:xfrm>
          <a:prstGeom prst="line">
            <a:avLst/>
          </a:prstGeom>
          <a:solidFill>
            <a:schemeClr val="bg1"/>
          </a:solidFill>
          <a:ln w="19050">
            <a:solidFill>
              <a:srgbClr val="B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8B0990-32B1-4824-B83E-CF8C65F9576A}"/>
              </a:ext>
            </a:extLst>
          </p:cNvPr>
          <p:cNvCxnSpPr>
            <a:cxnSpLocks/>
          </p:cNvCxnSpPr>
          <p:nvPr/>
        </p:nvCxnSpPr>
        <p:spPr>
          <a:xfrm>
            <a:off x="4463142" y="4191000"/>
            <a:ext cx="0" cy="713013"/>
          </a:xfrm>
          <a:prstGeom prst="line">
            <a:avLst/>
          </a:prstGeom>
          <a:solidFill>
            <a:schemeClr val="bg1"/>
          </a:solidFill>
          <a:ln w="19050">
            <a:solidFill>
              <a:srgbClr val="B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48652E-90C1-4172-A00C-98CCC87BDC7C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455227" y="4191000"/>
            <a:ext cx="0" cy="619577"/>
          </a:xfrm>
          <a:prstGeom prst="line">
            <a:avLst/>
          </a:prstGeom>
          <a:solidFill>
            <a:schemeClr val="bg1"/>
          </a:solidFill>
          <a:ln w="19050">
            <a:solidFill>
              <a:srgbClr val="B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4506FE-D70A-4B1C-A3FE-D4E3690851D9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554684" y="4191000"/>
            <a:ext cx="0" cy="788759"/>
          </a:xfrm>
          <a:prstGeom prst="line">
            <a:avLst/>
          </a:prstGeom>
          <a:solidFill>
            <a:schemeClr val="bg1"/>
          </a:solidFill>
          <a:ln w="19050">
            <a:solidFill>
              <a:srgbClr val="B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D1CEA11-4E82-4961-9E49-1A5916DA5A1E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562599" y="4180340"/>
            <a:ext cx="0" cy="891495"/>
          </a:xfrm>
          <a:prstGeom prst="line">
            <a:avLst/>
          </a:prstGeom>
          <a:solidFill>
            <a:schemeClr val="bg1"/>
          </a:solidFill>
          <a:ln w="19050">
            <a:solidFill>
              <a:srgbClr val="B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26" name="Picture 2" descr="oneM2M - Wikipedia">
            <a:extLst>
              <a:ext uri="{FF2B5EF4-FFF2-40B4-BE49-F238E27FC236}">
                <a16:creationId xmlns:a16="http://schemas.microsoft.com/office/drawing/2014/main" id="{B6261DCC-1AE8-440F-A1E6-97350CCE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7" y="3440770"/>
            <a:ext cx="1262743" cy="68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5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C04952-109A-46DB-8CA7-B52B79D4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7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oneM2M interworks end-to-end systems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C4A40-BA2A-48CA-B45A-3B1F7EEB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Graphic 12" descr="Internet Of Things">
            <a:extLst>
              <a:ext uri="{FF2B5EF4-FFF2-40B4-BE49-F238E27FC236}">
                <a16:creationId xmlns:a16="http://schemas.microsoft.com/office/drawing/2014/main" id="{D22F3323-1A14-4C93-9074-39B7E30C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586" y="2801532"/>
            <a:ext cx="1371600" cy="1371600"/>
          </a:xfrm>
          <a:prstGeom prst="rect">
            <a:avLst/>
          </a:prstGeom>
        </p:spPr>
      </p:pic>
      <p:pic>
        <p:nvPicPr>
          <p:cNvPr id="9" name="Graphic 16" descr="Streetlight">
            <a:extLst>
              <a:ext uri="{FF2B5EF4-FFF2-40B4-BE49-F238E27FC236}">
                <a16:creationId xmlns:a16="http://schemas.microsoft.com/office/drawing/2014/main" id="{1E0E26EE-07EE-4D4A-AF6C-E02B74CE4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569" y="1807788"/>
            <a:ext cx="640080" cy="640080"/>
          </a:xfrm>
          <a:prstGeom prst="rect">
            <a:avLst/>
          </a:prstGeom>
        </p:spPr>
      </p:pic>
      <p:pic>
        <p:nvPicPr>
          <p:cNvPr id="10" name="Graphic 20" descr="Database">
            <a:extLst>
              <a:ext uri="{FF2B5EF4-FFF2-40B4-BE49-F238E27FC236}">
                <a16:creationId xmlns:a16="http://schemas.microsoft.com/office/drawing/2014/main" id="{BE3F747C-8F74-49C6-9269-54E0DD8E8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0640" y="5205029"/>
            <a:ext cx="914400" cy="914400"/>
          </a:xfrm>
          <a:prstGeom prst="rect">
            <a:avLst/>
          </a:prstGeom>
        </p:spPr>
      </p:pic>
      <p:pic>
        <p:nvPicPr>
          <p:cNvPr id="11" name="Graphic 16" descr="Streetlight">
            <a:extLst>
              <a:ext uri="{FF2B5EF4-FFF2-40B4-BE49-F238E27FC236}">
                <a16:creationId xmlns:a16="http://schemas.microsoft.com/office/drawing/2014/main" id="{0CD39EC6-62D8-4103-927E-F462FF00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6446" y="1807788"/>
            <a:ext cx="640080" cy="640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CAA553-16E9-4EC1-BFFE-69238AB522E0}"/>
              </a:ext>
            </a:extLst>
          </p:cNvPr>
          <p:cNvSpPr txBox="1"/>
          <p:nvPr/>
        </p:nvSpPr>
        <p:spPr>
          <a:xfrm>
            <a:off x="7931147" y="6053534"/>
            <a:ext cx="168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Municipality Data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487E9D9-EE24-4812-992E-050BEEDE9729}"/>
              </a:ext>
            </a:extLst>
          </p:cNvPr>
          <p:cNvCxnSpPr>
            <a:cxnSpLocks/>
            <a:stCxn id="10" idx="1"/>
            <a:endCxn id="8" idx="2"/>
          </p:cNvCxnSpPr>
          <p:nvPr/>
        </p:nvCxnSpPr>
        <p:spPr>
          <a:xfrm rot="10800000">
            <a:off x="7498386" y="4173133"/>
            <a:ext cx="742254" cy="148909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8" descr="Hold Gesture">
            <a:extLst>
              <a:ext uri="{FF2B5EF4-FFF2-40B4-BE49-F238E27FC236}">
                <a16:creationId xmlns:a16="http://schemas.microsoft.com/office/drawing/2014/main" id="{B67BE23E-6749-4E9D-9400-CAFA917293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68499" y="2021259"/>
            <a:ext cx="548640" cy="548640"/>
          </a:xfrm>
          <a:prstGeom prst="rect">
            <a:avLst/>
          </a:prstGeom>
        </p:spPr>
      </p:pic>
      <p:pic>
        <p:nvPicPr>
          <p:cNvPr id="15" name="Graphic 10" descr="Monitor">
            <a:extLst>
              <a:ext uri="{FF2B5EF4-FFF2-40B4-BE49-F238E27FC236}">
                <a16:creationId xmlns:a16="http://schemas.microsoft.com/office/drawing/2014/main" id="{1716C7F3-9DDD-4EC7-BBE5-2137C17A9D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17218" y="1887132"/>
            <a:ext cx="914400" cy="914400"/>
          </a:xfrm>
          <a:prstGeom prst="rect">
            <a:avLst/>
          </a:prstGeom>
        </p:spPr>
      </p:pic>
      <p:pic>
        <p:nvPicPr>
          <p:cNvPr id="16" name="Graphic 16" descr="Streetlight">
            <a:extLst>
              <a:ext uri="{FF2B5EF4-FFF2-40B4-BE49-F238E27FC236}">
                <a16:creationId xmlns:a16="http://schemas.microsoft.com/office/drawing/2014/main" id="{3364A5C1-AE93-4C7B-BD31-ABBE2F83B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7322" y="1807788"/>
            <a:ext cx="640080" cy="640080"/>
          </a:xfrm>
          <a:prstGeom prst="rect">
            <a:avLst/>
          </a:prstGeom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B2D9FF9-7953-45E4-AA26-B47A0A0DE25A}"/>
              </a:ext>
            </a:extLst>
          </p:cNvPr>
          <p:cNvCxnSpPr>
            <a:cxnSpLocks/>
            <a:stCxn id="29" idx="0"/>
            <a:endCxn id="9" idx="3"/>
          </p:cNvCxnSpPr>
          <p:nvPr/>
        </p:nvCxnSpPr>
        <p:spPr>
          <a:xfrm rot="16200000" flipV="1">
            <a:off x="2760068" y="943410"/>
            <a:ext cx="232847" cy="2601683"/>
          </a:xfrm>
          <a:prstGeom prst="bentConnector2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E370F21-54F6-4434-B315-9C4B057E1F99}"/>
              </a:ext>
            </a:extLst>
          </p:cNvPr>
          <p:cNvCxnSpPr>
            <a:cxnSpLocks/>
            <a:stCxn id="15" idx="2"/>
            <a:endCxn id="8" idx="3"/>
          </p:cNvCxnSpPr>
          <p:nvPr/>
        </p:nvCxnSpPr>
        <p:spPr>
          <a:xfrm rot="5400000">
            <a:off x="8586402" y="2399316"/>
            <a:ext cx="685800" cy="1490232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F8ADE8D-F1BD-41D2-A729-9FC1DA34261B}"/>
              </a:ext>
            </a:extLst>
          </p:cNvPr>
          <p:cNvCxnSpPr>
            <a:cxnSpLocks/>
            <a:stCxn id="14" idx="2"/>
            <a:endCxn id="8" idx="3"/>
          </p:cNvCxnSpPr>
          <p:nvPr/>
        </p:nvCxnSpPr>
        <p:spPr>
          <a:xfrm rot="5400000">
            <a:off x="9104787" y="1649299"/>
            <a:ext cx="917433" cy="2758633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EA6E81-5FBF-4062-B091-2F5EA0A18123}"/>
              </a:ext>
            </a:extLst>
          </p:cNvPr>
          <p:cNvSpPr txBox="1"/>
          <p:nvPr/>
        </p:nvSpPr>
        <p:spPr>
          <a:xfrm>
            <a:off x="9079230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Dashboard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F6AECA-FF2E-47F2-8531-F5FC6B7285F9}"/>
              </a:ext>
            </a:extLst>
          </p:cNvPr>
          <p:cNvSpPr txBox="1"/>
          <p:nvPr/>
        </p:nvSpPr>
        <p:spPr>
          <a:xfrm>
            <a:off x="10389209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Control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62C16C-8F92-4E99-8F60-A0FFEC416E68}"/>
              </a:ext>
            </a:extLst>
          </p:cNvPr>
          <p:cNvSpPr txBox="1"/>
          <p:nvPr/>
        </p:nvSpPr>
        <p:spPr>
          <a:xfrm>
            <a:off x="660437" y="3145965"/>
            <a:ext cx="268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B42025"/>
                </a:solidFill>
              </a:rPr>
              <a:t>Connected Street Lights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9F4F3D-208F-49A3-A765-0B5BA0153CDD}"/>
              </a:ext>
            </a:extLst>
          </p:cNvPr>
          <p:cNvSpPr txBox="1"/>
          <p:nvPr/>
        </p:nvSpPr>
        <p:spPr>
          <a:xfrm>
            <a:off x="7785077" y="380483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Cloud </a:t>
            </a:r>
            <a:br>
              <a:rPr lang="en-GB" sz="1600" b="1" dirty="0">
                <a:solidFill>
                  <a:srgbClr val="B42025"/>
                </a:solidFill>
              </a:rPr>
            </a:br>
            <a:r>
              <a:rPr lang="en-GB" sz="1600" b="1" dirty="0">
                <a:solidFill>
                  <a:srgbClr val="B42025"/>
                </a:solidFill>
              </a:rPr>
              <a:t>IoT Platform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13B70BD-AFCF-45DC-B50E-38ABF57D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6" y="2394182"/>
            <a:ext cx="571613" cy="347472"/>
          </a:xfrm>
          <a:prstGeom prst="rect">
            <a:avLst/>
          </a:prstGeom>
          <a:noFill/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0EFD50D1-DECD-41D5-B549-1A95172A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14" y="2394182"/>
            <a:ext cx="571613" cy="347472"/>
          </a:xfrm>
          <a:prstGeom prst="rect">
            <a:avLst/>
          </a:prstGeom>
          <a:noFill/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29212B5-85DB-4DC7-AAA5-07B8B2A1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3" y="2394182"/>
            <a:ext cx="571613" cy="347472"/>
          </a:xfrm>
          <a:prstGeom prst="rect">
            <a:avLst/>
          </a:prstGeom>
          <a:noFill/>
        </p:spPr>
      </p:pic>
      <p:pic>
        <p:nvPicPr>
          <p:cNvPr id="29" name="Graphic 13" descr="Wireless router">
            <a:extLst>
              <a:ext uri="{FF2B5EF4-FFF2-40B4-BE49-F238E27FC236}">
                <a16:creationId xmlns:a16="http://schemas.microsoft.com/office/drawing/2014/main" id="{1A69D3B6-4E01-40E7-B816-BCD68F3F5A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20132" y="2360675"/>
            <a:ext cx="914400" cy="914400"/>
          </a:xfrm>
          <a:prstGeom prst="rect">
            <a:avLst/>
          </a:prstGeom>
        </p:spPr>
      </p:pic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6E793D0A-CA32-40D9-873D-AA2D44D800CD}"/>
              </a:ext>
            </a:extLst>
          </p:cNvPr>
          <p:cNvCxnSpPr>
            <a:cxnSpLocks/>
            <a:stCxn id="8" idx="1"/>
            <a:endCxn id="29" idx="2"/>
          </p:cNvCxnSpPr>
          <p:nvPr/>
        </p:nvCxnSpPr>
        <p:spPr>
          <a:xfrm rot="10800000">
            <a:off x="4177332" y="3275076"/>
            <a:ext cx="2635254" cy="21225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0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C04952-109A-46DB-8CA7-B52B79D4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oneM2M interworks end-to-end systems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C4A40-BA2A-48CA-B45A-3B1F7EEB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Graphic 12" descr="Internet Of Things">
            <a:extLst>
              <a:ext uri="{FF2B5EF4-FFF2-40B4-BE49-F238E27FC236}">
                <a16:creationId xmlns:a16="http://schemas.microsoft.com/office/drawing/2014/main" id="{D22F3323-1A14-4C93-9074-39B7E30C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586" y="2801532"/>
            <a:ext cx="1371600" cy="1371600"/>
          </a:xfrm>
          <a:prstGeom prst="rect">
            <a:avLst/>
          </a:prstGeom>
        </p:spPr>
      </p:pic>
      <p:pic>
        <p:nvPicPr>
          <p:cNvPr id="9" name="Graphic 16" descr="Streetlight">
            <a:extLst>
              <a:ext uri="{FF2B5EF4-FFF2-40B4-BE49-F238E27FC236}">
                <a16:creationId xmlns:a16="http://schemas.microsoft.com/office/drawing/2014/main" id="{1E0E26EE-07EE-4D4A-AF6C-E02B74CE4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569" y="1807788"/>
            <a:ext cx="640080" cy="640080"/>
          </a:xfrm>
          <a:prstGeom prst="rect">
            <a:avLst/>
          </a:prstGeom>
        </p:spPr>
      </p:pic>
      <p:pic>
        <p:nvPicPr>
          <p:cNvPr id="10" name="Graphic 20" descr="Database">
            <a:extLst>
              <a:ext uri="{FF2B5EF4-FFF2-40B4-BE49-F238E27FC236}">
                <a16:creationId xmlns:a16="http://schemas.microsoft.com/office/drawing/2014/main" id="{BE3F747C-8F74-49C6-9269-54E0DD8E8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0640" y="5205029"/>
            <a:ext cx="914400" cy="914400"/>
          </a:xfrm>
          <a:prstGeom prst="rect">
            <a:avLst/>
          </a:prstGeom>
        </p:spPr>
      </p:pic>
      <p:pic>
        <p:nvPicPr>
          <p:cNvPr id="11" name="Graphic 16" descr="Streetlight">
            <a:extLst>
              <a:ext uri="{FF2B5EF4-FFF2-40B4-BE49-F238E27FC236}">
                <a16:creationId xmlns:a16="http://schemas.microsoft.com/office/drawing/2014/main" id="{0CD39EC6-62D8-4103-927E-F462FF00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6446" y="1807788"/>
            <a:ext cx="640080" cy="640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CAA553-16E9-4EC1-BFFE-69238AB522E0}"/>
              </a:ext>
            </a:extLst>
          </p:cNvPr>
          <p:cNvSpPr txBox="1"/>
          <p:nvPr/>
        </p:nvSpPr>
        <p:spPr>
          <a:xfrm>
            <a:off x="7931147" y="6053534"/>
            <a:ext cx="168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Municipality Data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487E9D9-EE24-4812-992E-050BEEDE9729}"/>
              </a:ext>
            </a:extLst>
          </p:cNvPr>
          <p:cNvCxnSpPr>
            <a:cxnSpLocks/>
            <a:stCxn id="10" idx="1"/>
            <a:endCxn id="8" idx="2"/>
          </p:cNvCxnSpPr>
          <p:nvPr/>
        </p:nvCxnSpPr>
        <p:spPr>
          <a:xfrm rot="10800000">
            <a:off x="7498386" y="4173133"/>
            <a:ext cx="742254" cy="148909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8" descr="Hold Gesture">
            <a:extLst>
              <a:ext uri="{FF2B5EF4-FFF2-40B4-BE49-F238E27FC236}">
                <a16:creationId xmlns:a16="http://schemas.microsoft.com/office/drawing/2014/main" id="{B67BE23E-6749-4E9D-9400-CAFA917293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68499" y="2021259"/>
            <a:ext cx="548640" cy="548640"/>
          </a:xfrm>
          <a:prstGeom prst="rect">
            <a:avLst/>
          </a:prstGeom>
        </p:spPr>
      </p:pic>
      <p:pic>
        <p:nvPicPr>
          <p:cNvPr id="15" name="Graphic 10" descr="Monitor">
            <a:extLst>
              <a:ext uri="{FF2B5EF4-FFF2-40B4-BE49-F238E27FC236}">
                <a16:creationId xmlns:a16="http://schemas.microsoft.com/office/drawing/2014/main" id="{1716C7F3-9DDD-4EC7-BBE5-2137C17A9D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17218" y="1887132"/>
            <a:ext cx="914400" cy="914400"/>
          </a:xfrm>
          <a:prstGeom prst="rect">
            <a:avLst/>
          </a:prstGeom>
        </p:spPr>
      </p:pic>
      <p:pic>
        <p:nvPicPr>
          <p:cNvPr id="16" name="Graphic 16" descr="Streetlight">
            <a:extLst>
              <a:ext uri="{FF2B5EF4-FFF2-40B4-BE49-F238E27FC236}">
                <a16:creationId xmlns:a16="http://schemas.microsoft.com/office/drawing/2014/main" id="{3364A5C1-AE93-4C7B-BD31-ABBE2F83B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7322" y="1807788"/>
            <a:ext cx="640080" cy="640080"/>
          </a:xfrm>
          <a:prstGeom prst="rect">
            <a:avLst/>
          </a:prstGeom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B2D9FF9-7953-45E4-AA26-B47A0A0DE25A}"/>
              </a:ext>
            </a:extLst>
          </p:cNvPr>
          <p:cNvCxnSpPr>
            <a:cxnSpLocks/>
            <a:stCxn id="29" idx="0"/>
            <a:endCxn id="9" idx="3"/>
          </p:cNvCxnSpPr>
          <p:nvPr/>
        </p:nvCxnSpPr>
        <p:spPr>
          <a:xfrm rot="16200000" flipV="1">
            <a:off x="2760068" y="943410"/>
            <a:ext cx="232847" cy="2601683"/>
          </a:xfrm>
          <a:prstGeom prst="bentConnector2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E370F21-54F6-4434-B315-9C4B057E1F99}"/>
              </a:ext>
            </a:extLst>
          </p:cNvPr>
          <p:cNvCxnSpPr>
            <a:cxnSpLocks/>
            <a:stCxn id="15" idx="2"/>
            <a:endCxn id="8" idx="3"/>
          </p:cNvCxnSpPr>
          <p:nvPr/>
        </p:nvCxnSpPr>
        <p:spPr>
          <a:xfrm rot="5400000">
            <a:off x="8586402" y="2399316"/>
            <a:ext cx="685800" cy="1490232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F8ADE8D-F1BD-41D2-A729-9FC1DA34261B}"/>
              </a:ext>
            </a:extLst>
          </p:cNvPr>
          <p:cNvCxnSpPr>
            <a:cxnSpLocks/>
            <a:stCxn id="14" idx="2"/>
            <a:endCxn id="8" idx="3"/>
          </p:cNvCxnSpPr>
          <p:nvPr/>
        </p:nvCxnSpPr>
        <p:spPr>
          <a:xfrm rot="5400000">
            <a:off x="9104787" y="1649299"/>
            <a:ext cx="917433" cy="2758633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EA6E81-5FBF-4062-B091-2F5EA0A18123}"/>
              </a:ext>
            </a:extLst>
          </p:cNvPr>
          <p:cNvSpPr txBox="1"/>
          <p:nvPr/>
        </p:nvSpPr>
        <p:spPr>
          <a:xfrm>
            <a:off x="9079230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Dashboard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F6AECA-FF2E-47F2-8531-F5FC6B7285F9}"/>
              </a:ext>
            </a:extLst>
          </p:cNvPr>
          <p:cNvSpPr txBox="1"/>
          <p:nvPr/>
        </p:nvSpPr>
        <p:spPr>
          <a:xfrm>
            <a:off x="10389209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Control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62C16C-8F92-4E99-8F60-A0FFEC416E68}"/>
              </a:ext>
            </a:extLst>
          </p:cNvPr>
          <p:cNvSpPr txBox="1"/>
          <p:nvPr/>
        </p:nvSpPr>
        <p:spPr>
          <a:xfrm>
            <a:off x="660437" y="3145965"/>
            <a:ext cx="268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B42025"/>
                </a:solidFill>
              </a:rPr>
              <a:t>Connected Street Lights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1B237AE0-B3D2-4ED3-845A-D7E30B9EC477}"/>
              </a:ext>
            </a:extLst>
          </p:cNvPr>
          <p:cNvSpPr/>
          <p:nvPr/>
        </p:nvSpPr>
        <p:spPr bwMode="auto">
          <a:xfrm>
            <a:off x="6829977" y="3229801"/>
            <a:ext cx="1371600" cy="5014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Service Layer</a:t>
            </a:r>
            <a:endParaRPr lang="en-US" sz="900" b="1" kern="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24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19CB709-E6EA-467D-9592-FD5B6CF5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08" y="3295289"/>
            <a:ext cx="53319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9F4F3D-208F-49A3-A765-0B5BA0153CDD}"/>
              </a:ext>
            </a:extLst>
          </p:cNvPr>
          <p:cNvSpPr txBox="1"/>
          <p:nvPr/>
        </p:nvSpPr>
        <p:spPr>
          <a:xfrm>
            <a:off x="7785077" y="380483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Cloud </a:t>
            </a:r>
            <a:br>
              <a:rPr lang="en-GB" sz="1600" b="1" dirty="0">
                <a:solidFill>
                  <a:srgbClr val="B42025"/>
                </a:solidFill>
              </a:rPr>
            </a:br>
            <a:r>
              <a:rPr lang="en-GB" sz="1600" b="1" dirty="0">
                <a:solidFill>
                  <a:srgbClr val="B42025"/>
                </a:solidFill>
              </a:rPr>
              <a:t>IoT Platform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13B70BD-AFCF-45DC-B50E-38ABF57D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6" y="2394182"/>
            <a:ext cx="571613" cy="347472"/>
          </a:xfrm>
          <a:prstGeom prst="rect">
            <a:avLst/>
          </a:prstGeom>
          <a:noFill/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0EFD50D1-DECD-41D5-B549-1A95172A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14" y="2394182"/>
            <a:ext cx="571613" cy="347472"/>
          </a:xfrm>
          <a:prstGeom prst="rect">
            <a:avLst/>
          </a:prstGeom>
          <a:noFill/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29212B5-85DB-4DC7-AAA5-07B8B2A1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3" y="2394182"/>
            <a:ext cx="571613" cy="347472"/>
          </a:xfrm>
          <a:prstGeom prst="rect">
            <a:avLst/>
          </a:prstGeom>
          <a:noFill/>
        </p:spPr>
      </p:pic>
      <p:pic>
        <p:nvPicPr>
          <p:cNvPr id="29" name="Graphic 13" descr="Wireless router">
            <a:extLst>
              <a:ext uri="{FF2B5EF4-FFF2-40B4-BE49-F238E27FC236}">
                <a16:creationId xmlns:a16="http://schemas.microsoft.com/office/drawing/2014/main" id="{1A69D3B6-4E01-40E7-B816-BCD68F3F5A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20132" y="2360675"/>
            <a:ext cx="914400" cy="914400"/>
          </a:xfrm>
          <a:prstGeom prst="rect">
            <a:avLst/>
          </a:prstGeom>
        </p:spPr>
      </p:pic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6E793D0A-CA32-40D9-873D-AA2D44D800CD}"/>
              </a:ext>
            </a:extLst>
          </p:cNvPr>
          <p:cNvCxnSpPr>
            <a:cxnSpLocks/>
            <a:stCxn id="8" idx="1"/>
            <a:endCxn id="29" idx="2"/>
          </p:cNvCxnSpPr>
          <p:nvPr/>
        </p:nvCxnSpPr>
        <p:spPr>
          <a:xfrm rot="10800000">
            <a:off x="4177332" y="3275076"/>
            <a:ext cx="2635254" cy="21225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94F148-F661-437A-8FBD-1DF3B6ECD3EA}"/>
              </a:ext>
            </a:extLst>
          </p:cNvPr>
          <p:cNvGrpSpPr/>
          <p:nvPr/>
        </p:nvGrpSpPr>
        <p:grpSpPr>
          <a:xfrm>
            <a:off x="7869512" y="5104442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45" name="Rounded Rectangle 87">
              <a:extLst>
                <a:ext uri="{FF2B5EF4-FFF2-40B4-BE49-F238E27FC236}">
                  <a16:creationId xmlns:a16="http://schemas.microsoft.com/office/drawing/2014/main" id="{3F924777-F830-477C-9C21-8C0827A63429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46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483CF0D3-D0B6-4342-8705-C077DD378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0A72FB-D049-49C2-B857-66CCE6E0297F}"/>
              </a:ext>
            </a:extLst>
          </p:cNvPr>
          <p:cNvGrpSpPr/>
          <p:nvPr/>
        </p:nvGrpSpPr>
        <p:grpSpPr>
          <a:xfrm>
            <a:off x="11038052" y="2406017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48" name="Rounded Rectangle 87">
              <a:extLst>
                <a:ext uri="{FF2B5EF4-FFF2-40B4-BE49-F238E27FC236}">
                  <a16:creationId xmlns:a16="http://schemas.microsoft.com/office/drawing/2014/main" id="{80F5052E-947C-48A4-99A9-396D6CE4DF56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49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8A85E1B3-B812-4A3A-B1F7-7ABB670F6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4D2D594-81A2-4313-A626-40A5FECF3B28}"/>
              </a:ext>
            </a:extLst>
          </p:cNvPr>
          <p:cNvGrpSpPr/>
          <p:nvPr/>
        </p:nvGrpSpPr>
        <p:grpSpPr>
          <a:xfrm>
            <a:off x="9891417" y="2406017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51" name="Rounded Rectangle 87">
              <a:extLst>
                <a:ext uri="{FF2B5EF4-FFF2-40B4-BE49-F238E27FC236}">
                  <a16:creationId xmlns:a16="http://schemas.microsoft.com/office/drawing/2014/main" id="{FA21BDE3-A054-48F6-9A3F-65E38CD3C852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52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79CB98BB-490E-426A-B151-4A3901BCE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Rounded Rectangle 87">
            <a:extLst>
              <a:ext uri="{FF2B5EF4-FFF2-40B4-BE49-F238E27FC236}">
                <a16:creationId xmlns:a16="http://schemas.microsoft.com/office/drawing/2014/main" id="{B1F76A7A-F8E1-4373-944A-44195AAFEB86}"/>
              </a:ext>
            </a:extLst>
          </p:cNvPr>
          <p:cNvSpPr/>
          <p:nvPr/>
        </p:nvSpPr>
        <p:spPr bwMode="auto">
          <a:xfrm>
            <a:off x="4487790" y="2602769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</p:spTree>
    <p:extLst>
      <p:ext uri="{BB962C8B-B14F-4D97-AF65-F5344CB8AC3E}">
        <p14:creationId xmlns:p14="http://schemas.microsoft.com/office/powerpoint/2010/main" val="171491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C04952-109A-46DB-8CA7-B52B79D4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oneM2M interworks end-to-end systems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C4A40-BA2A-48CA-B45A-3B1F7EEB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Graphic 12" descr="Internet Of Things">
            <a:extLst>
              <a:ext uri="{FF2B5EF4-FFF2-40B4-BE49-F238E27FC236}">
                <a16:creationId xmlns:a16="http://schemas.microsoft.com/office/drawing/2014/main" id="{D22F3323-1A14-4C93-9074-39B7E30C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586" y="2801532"/>
            <a:ext cx="1371600" cy="1371600"/>
          </a:xfrm>
          <a:prstGeom prst="rect">
            <a:avLst/>
          </a:prstGeom>
        </p:spPr>
      </p:pic>
      <p:pic>
        <p:nvPicPr>
          <p:cNvPr id="9" name="Graphic 16" descr="Streetlight">
            <a:extLst>
              <a:ext uri="{FF2B5EF4-FFF2-40B4-BE49-F238E27FC236}">
                <a16:creationId xmlns:a16="http://schemas.microsoft.com/office/drawing/2014/main" id="{1E0E26EE-07EE-4D4A-AF6C-E02B74CE4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569" y="1807788"/>
            <a:ext cx="640080" cy="640080"/>
          </a:xfrm>
          <a:prstGeom prst="rect">
            <a:avLst/>
          </a:prstGeom>
        </p:spPr>
      </p:pic>
      <p:pic>
        <p:nvPicPr>
          <p:cNvPr id="10" name="Graphic 20" descr="Database">
            <a:extLst>
              <a:ext uri="{FF2B5EF4-FFF2-40B4-BE49-F238E27FC236}">
                <a16:creationId xmlns:a16="http://schemas.microsoft.com/office/drawing/2014/main" id="{BE3F747C-8F74-49C6-9269-54E0DD8E8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0640" y="5205029"/>
            <a:ext cx="914400" cy="914400"/>
          </a:xfrm>
          <a:prstGeom prst="rect">
            <a:avLst/>
          </a:prstGeom>
        </p:spPr>
      </p:pic>
      <p:pic>
        <p:nvPicPr>
          <p:cNvPr id="11" name="Graphic 16" descr="Streetlight">
            <a:extLst>
              <a:ext uri="{FF2B5EF4-FFF2-40B4-BE49-F238E27FC236}">
                <a16:creationId xmlns:a16="http://schemas.microsoft.com/office/drawing/2014/main" id="{0CD39EC6-62D8-4103-927E-F462FF00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6446" y="1807788"/>
            <a:ext cx="640080" cy="640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CAA553-16E9-4EC1-BFFE-69238AB522E0}"/>
              </a:ext>
            </a:extLst>
          </p:cNvPr>
          <p:cNvSpPr txBox="1"/>
          <p:nvPr/>
        </p:nvSpPr>
        <p:spPr>
          <a:xfrm>
            <a:off x="7931147" y="6053534"/>
            <a:ext cx="168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Municipality Data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487E9D9-EE24-4812-992E-050BEEDE9729}"/>
              </a:ext>
            </a:extLst>
          </p:cNvPr>
          <p:cNvCxnSpPr>
            <a:cxnSpLocks/>
            <a:stCxn id="10" idx="1"/>
            <a:endCxn id="8" idx="2"/>
          </p:cNvCxnSpPr>
          <p:nvPr/>
        </p:nvCxnSpPr>
        <p:spPr>
          <a:xfrm rot="10800000">
            <a:off x="7498386" y="4173133"/>
            <a:ext cx="742254" cy="148909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8" descr="Hold Gesture">
            <a:extLst>
              <a:ext uri="{FF2B5EF4-FFF2-40B4-BE49-F238E27FC236}">
                <a16:creationId xmlns:a16="http://schemas.microsoft.com/office/drawing/2014/main" id="{B67BE23E-6749-4E9D-9400-CAFA917293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68499" y="2021259"/>
            <a:ext cx="548640" cy="548640"/>
          </a:xfrm>
          <a:prstGeom prst="rect">
            <a:avLst/>
          </a:prstGeom>
        </p:spPr>
      </p:pic>
      <p:pic>
        <p:nvPicPr>
          <p:cNvPr id="15" name="Graphic 10" descr="Monitor">
            <a:extLst>
              <a:ext uri="{FF2B5EF4-FFF2-40B4-BE49-F238E27FC236}">
                <a16:creationId xmlns:a16="http://schemas.microsoft.com/office/drawing/2014/main" id="{1716C7F3-9DDD-4EC7-BBE5-2137C17A9D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17218" y="1887132"/>
            <a:ext cx="914400" cy="914400"/>
          </a:xfrm>
          <a:prstGeom prst="rect">
            <a:avLst/>
          </a:prstGeom>
        </p:spPr>
      </p:pic>
      <p:pic>
        <p:nvPicPr>
          <p:cNvPr id="16" name="Graphic 16" descr="Streetlight">
            <a:extLst>
              <a:ext uri="{FF2B5EF4-FFF2-40B4-BE49-F238E27FC236}">
                <a16:creationId xmlns:a16="http://schemas.microsoft.com/office/drawing/2014/main" id="{3364A5C1-AE93-4C7B-BD31-ABBE2F83B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7322" y="1807788"/>
            <a:ext cx="640080" cy="640080"/>
          </a:xfrm>
          <a:prstGeom prst="rect">
            <a:avLst/>
          </a:prstGeom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B2D9FF9-7953-45E4-AA26-B47A0A0DE25A}"/>
              </a:ext>
            </a:extLst>
          </p:cNvPr>
          <p:cNvCxnSpPr>
            <a:cxnSpLocks/>
            <a:stCxn id="29" idx="0"/>
            <a:endCxn id="9" idx="3"/>
          </p:cNvCxnSpPr>
          <p:nvPr/>
        </p:nvCxnSpPr>
        <p:spPr>
          <a:xfrm rot="16200000" flipV="1">
            <a:off x="2760068" y="943410"/>
            <a:ext cx="232847" cy="2601683"/>
          </a:xfrm>
          <a:prstGeom prst="bentConnector2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E370F21-54F6-4434-B315-9C4B057E1F99}"/>
              </a:ext>
            </a:extLst>
          </p:cNvPr>
          <p:cNvCxnSpPr>
            <a:cxnSpLocks/>
            <a:stCxn id="15" idx="2"/>
            <a:endCxn id="8" idx="3"/>
          </p:cNvCxnSpPr>
          <p:nvPr/>
        </p:nvCxnSpPr>
        <p:spPr>
          <a:xfrm rot="5400000">
            <a:off x="8586402" y="2399316"/>
            <a:ext cx="685800" cy="1490232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F8ADE8D-F1BD-41D2-A729-9FC1DA34261B}"/>
              </a:ext>
            </a:extLst>
          </p:cNvPr>
          <p:cNvCxnSpPr>
            <a:cxnSpLocks/>
            <a:stCxn id="14" idx="2"/>
            <a:endCxn id="8" idx="3"/>
          </p:cNvCxnSpPr>
          <p:nvPr/>
        </p:nvCxnSpPr>
        <p:spPr>
          <a:xfrm rot="5400000">
            <a:off x="9104787" y="1649299"/>
            <a:ext cx="917433" cy="2758633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EA6E81-5FBF-4062-B091-2F5EA0A18123}"/>
              </a:ext>
            </a:extLst>
          </p:cNvPr>
          <p:cNvSpPr txBox="1"/>
          <p:nvPr/>
        </p:nvSpPr>
        <p:spPr>
          <a:xfrm>
            <a:off x="9079230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Dashboard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F6AECA-FF2E-47F2-8531-F5FC6B7285F9}"/>
              </a:ext>
            </a:extLst>
          </p:cNvPr>
          <p:cNvSpPr txBox="1"/>
          <p:nvPr/>
        </p:nvSpPr>
        <p:spPr>
          <a:xfrm>
            <a:off x="10389209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Control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62C16C-8F92-4E99-8F60-A0FFEC416E68}"/>
              </a:ext>
            </a:extLst>
          </p:cNvPr>
          <p:cNvSpPr txBox="1"/>
          <p:nvPr/>
        </p:nvSpPr>
        <p:spPr>
          <a:xfrm>
            <a:off x="660437" y="3145965"/>
            <a:ext cx="268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B42025"/>
                </a:solidFill>
              </a:rPr>
              <a:t>Connected Street Lights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1B237AE0-B3D2-4ED3-845A-D7E30B9EC477}"/>
              </a:ext>
            </a:extLst>
          </p:cNvPr>
          <p:cNvSpPr/>
          <p:nvPr/>
        </p:nvSpPr>
        <p:spPr bwMode="auto">
          <a:xfrm>
            <a:off x="6829977" y="3229801"/>
            <a:ext cx="1371600" cy="5014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Service Layer</a:t>
            </a:r>
            <a:endParaRPr lang="en-US" sz="900" b="1" kern="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24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19CB709-E6EA-467D-9592-FD5B6CF5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08" y="3295289"/>
            <a:ext cx="53319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9F4F3D-208F-49A3-A765-0B5BA0153CDD}"/>
              </a:ext>
            </a:extLst>
          </p:cNvPr>
          <p:cNvSpPr txBox="1"/>
          <p:nvPr/>
        </p:nvSpPr>
        <p:spPr>
          <a:xfrm>
            <a:off x="7785077" y="380483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Cloud </a:t>
            </a:r>
            <a:br>
              <a:rPr lang="en-GB" sz="1600" b="1" dirty="0">
                <a:solidFill>
                  <a:srgbClr val="B42025"/>
                </a:solidFill>
              </a:rPr>
            </a:br>
            <a:r>
              <a:rPr lang="en-GB" sz="1600" b="1" dirty="0">
                <a:solidFill>
                  <a:srgbClr val="B42025"/>
                </a:solidFill>
              </a:rPr>
              <a:t>IoT Platform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13B70BD-AFCF-45DC-B50E-38ABF57D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6" y="2394182"/>
            <a:ext cx="571613" cy="347472"/>
          </a:xfrm>
          <a:prstGeom prst="rect">
            <a:avLst/>
          </a:prstGeom>
          <a:noFill/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0EFD50D1-DECD-41D5-B549-1A95172A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14" y="2394182"/>
            <a:ext cx="571613" cy="347472"/>
          </a:xfrm>
          <a:prstGeom prst="rect">
            <a:avLst/>
          </a:prstGeom>
          <a:noFill/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29212B5-85DB-4DC7-AAA5-07B8B2A1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3" y="2394182"/>
            <a:ext cx="571613" cy="347472"/>
          </a:xfrm>
          <a:prstGeom prst="rect">
            <a:avLst/>
          </a:prstGeom>
          <a:noFill/>
        </p:spPr>
      </p:pic>
      <p:pic>
        <p:nvPicPr>
          <p:cNvPr id="29" name="Graphic 13" descr="Wireless router">
            <a:extLst>
              <a:ext uri="{FF2B5EF4-FFF2-40B4-BE49-F238E27FC236}">
                <a16:creationId xmlns:a16="http://schemas.microsoft.com/office/drawing/2014/main" id="{1A69D3B6-4E01-40E7-B816-BCD68F3F5A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20132" y="2360675"/>
            <a:ext cx="914400" cy="914400"/>
          </a:xfrm>
          <a:prstGeom prst="rect">
            <a:avLst/>
          </a:prstGeom>
        </p:spPr>
      </p:pic>
      <p:pic>
        <p:nvPicPr>
          <p:cNvPr id="30" name="Graphic 29" descr="Research">
            <a:extLst>
              <a:ext uri="{FF2B5EF4-FFF2-40B4-BE49-F238E27FC236}">
                <a16:creationId xmlns:a16="http://schemas.microsoft.com/office/drawing/2014/main" id="{A5BF68BA-FDD8-4D2F-8FC7-8017BED13E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73447" y="3906802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440CF35-81D3-4F3A-AEDD-505B5A116F6B}"/>
              </a:ext>
            </a:extLst>
          </p:cNvPr>
          <p:cNvSpPr txBox="1"/>
          <p:nvPr/>
        </p:nvSpPr>
        <p:spPr>
          <a:xfrm>
            <a:off x="10435599" y="4780941"/>
            <a:ext cx="116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Analytics as a Service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6A31E95D-ED40-4A29-99E7-DDFCAF27D501}"/>
              </a:ext>
            </a:extLst>
          </p:cNvPr>
          <p:cNvCxnSpPr>
            <a:cxnSpLocks/>
            <a:stCxn id="30" idx="1"/>
          </p:cNvCxnSpPr>
          <p:nvPr/>
        </p:nvCxnSpPr>
        <p:spPr>
          <a:xfrm rot="10800000">
            <a:off x="8184187" y="3671972"/>
            <a:ext cx="2389261" cy="692031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6E793D0A-CA32-40D9-873D-AA2D44D800CD}"/>
              </a:ext>
            </a:extLst>
          </p:cNvPr>
          <p:cNvCxnSpPr>
            <a:cxnSpLocks/>
            <a:stCxn id="8" idx="1"/>
            <a:endCxn id="29" idx="2"/>
          </p:cNvCxnSpPr>
          <p:nvPr/>
        </p:nvCxnSpPr>
        <p:spPr>
          <a:xfrm rot="10800000">
            <a:off x="4177332" y="3275076"/>
            <a:ext cx="2635254" cy="21225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94F148-F661-437A-8FBD-1DF3B6ECD3EA}"/>
              </a:ext>
            </a:extLst>
          </p:cNvPr>
          <p:cNvGrpSpPr/>
          <p:nvPr/>
        </p:nvGrpSpPr>
        <p:grpSpPr>
          <a:xfrm>
            <a:off x="7869512" y="5104442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45" name="Rounded Rectangle 87">
              <a:extLst>
                <a:ext uri="{FF2B5EF4-FFF2-40B4-BE49-F238E27FC236}">
                  <a16:creationId xmlns:a16="http://schemas.microsoft.com/office/drawing/2014/main" id="{3F924777-F830-477C-9C21-8C0827A63429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46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483CF0D3-D0B6-4342-8705-C077DD378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0A72FB-D049-49C2-B857-66CCE6E0297F}"/>
              </a:ext>
            </a:extLst>
          </p:cNvPr>
          <p:cNvGrpSpPr/>
          <p:nvPr/>
        </p:nvGrpSpPr>
        <p:grpSpPr>
          <a:xfrm>
            <a:off x="11038052" y="2406017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48" name="Rounded Rectangle 87">
              <a:extLst>
                <a:ext uri="{FF2B5EF4-FFF2-40B4-BE49-F238E27FC236}">
                  <a16:creationId xmlns:a16="http://schemas.microsoft.com/office/drawing/2014/main" id="{80F5052E-947C-48A4-99A9-396D6CE4DF56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49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8A85E1B3-B812-4A3A-B1F7-7ABB670F6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4D2D594-81A2-4313-A626-40A5FECF3B28}"/>
              </a:ext>
            </a:extLst>
          </p:cNvPr>
          <p:cNvGrpSpPr/>
          <p:nvPr/>
        </p:nvGrpSpPr>
        <p:grpSpPr>
          <a:xfrm>
            <a:off x="9891417" y="2406017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51" name="Rounded Rectangle 87">
              <a:extLst>
                <a:ext uri="{FF2B5EF4-FFF2-40B4-BE49-F238E27FC236}">
                  <a16:creationId xmlns:a16="http://schemas.microsoft.com/office/drawing/2014/main" id="{FA21BDE3-A054-48F6-9A3F-65E38CD3C852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52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79CB98BB-490E-426A-B151-4A3901BCE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Rounded Rectangle 87">
            <a:extLst>
              <a:ext uri="{FF2B5EF4-FFF2-40B4-BE49-F238E27FC236}">
                <a16:creationId xmlns:a16="http://schemas.microsoft.com/office/drawing/2014/main" id="{B1F76A7A-F8E1-4373-944A-44195AAFEB86}"/>
              </a:ext>
            </a:extLst>
          </p:cNvPr>
          <p:cNvSpPr/>
          <p:nvPr/>
        </p:nvSpPr>
        <p:spPr bwMode="auto">
          <a:xfrm>
            <a:off x="4487790" y="2602769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sp>
        <p:nvSpPr>
          <p:cNvPr id="2" name="Rounded Rectangle 87">
            <a:extLst>
              <a:ext uri="{FF2B5EF4-FFF2-40B4-BE49-F238E27FC236}">
                <a16:creationId xmlns:a16="http://schemas.microsoft.com/office/drawing/2014/main" id="{6362D12F-0F04-443D-8940-E0CFCC8DCC81}"/>
              </a:ext>
            </a:extLst>
          </p:cNvPr>
          <p:cNvSpPr/>
          <p:nvPr/>
        </p:nvSpPr>
        <p:spPr bwMode="auto">
          <a:xfrm>
            <a:off x="10071003" y="3838187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</p:spTree>
    <p:extLst>
      <p:ext uri="{BB962C8B-B14F-4D97-AF65-F5344CB8AC3E}">
        <p14:creationId xmlns:p14="http://schemas.microsoft.com/office/powerpoint/2010/main" val="87736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C04952-109A-46DB-8CA7-B52B79D4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oneM2M interworks end-to-end systems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C4A40-BA2A-48CA-B45A-3B1F7EEB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Graphic 12" descr="Internet Of Things">
            <a:extLst>
              <a:ext uri="{FF2B5EF4-FFF2-40B4-BE49-F238E27FC236}">
                <a16:creationId xmlns:a16="http://schemas.microsoft.com/office/drawing/2014/main" id="{D22F3323-1A14-4C93-9074-39B7E30C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586" y="2801532"/>
            <a:ext cx="1371600" cy="1371600"/>
          </a:xfrm>
          <a:prstGeom prst="rect">
            <a:avLst/>
          </a:prstGeom>
        </p:spPr>
      </p:pic>
      <p:pic>
        <p:nvPicPr>
          <p:cNvPr id="9" name="Graphic 16" descr="Streetlight">
            <a:extLst>
              <a:ext uri="{FF2B5EF4-FFF2-40B4-BE49-F238E27FC236}">
                <a16:creationId xmlns:a16="http://schemas.microsoft.com/office/drawing/2014/main" id="{1E0E26EE-07EE-4D4A-AF6C-E02B74CE4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569" y="1807788"/>
            <a:ext cx="640080" cy="640080"/>
          </a:xfrm>
          <a:prstGeom prst="rect">
            <a:avLst/>
          </a:prstGeom>
        </p:spPr>
      </p:pic>
      <p:pic>
        <p:nvPicPr>
          <p:cNvPr id="10" name="Graphic 20" descr="Database">
            <a:extLst>
              <a:ext uri="{FF2B5EF4-FFF2-40B4-BE49-F238E27FC236}">
                <a16:creationId xmlns:a16="http://schemas.microsoft.com/office/drawing/2014/main" id="{BE3F747C-8F74-49C6-9269-54E0DD8E8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0640" y="5205029"/>
            <a:ext cx="914400" cy="914400"/>
          </a:xfrm>
          <a:prstGeom prst="rect">
            <a:avLst/>
          </a:prstGeom>
        </p:spPr>
      </p:pic>
      <p:pic>
        <p:nvPicPr>
          <p:cNvPr id="11" name="Graphic 16" descr="Streetlight">
            <a:extLst>
              <a:ext uri="{FF2B5EF4-FFF2-40B4-BE49-F238E27FC236}">
                <a16:creationId xmlns:a16="http://schemas.microsoft.com/office/drawing/2014/main" id="{0CD39EC6-62D8-4103-927E-F462FF00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6446" y="1807788"/>
            <a:ext cx="640080" cy="640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CAA553-16E9-4EC1-BFFE-69238AB522E0}"/>
              </a:ext>
            </a:extLst>
          </p:cNvPr>
          <p:cNvSpPr txBox="1"/>
          <p:nvPr/>
        </p:nvSpPr>
        <p:spPr>
          <a:xfrm>
            <a:off x="7931147" y="6053534"/>
            <a:ext cx="168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Municipality Data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487E9D9-EE24-4812-992E-050BEEDE9729}"/>
              </a:ext>
            </a:extLst>
          </p:cNvPr>
          <p:cNvCxnSpPr>
            <a:cxnSpLocks/>
            <a:stCxn id="10" idx="1"/>
            <a:endCxn id="8" idx="2"/>
          </p:cNvCxnSpPr>
          <p:nvPr/>
        </p:nvCxnSpPr>
        <p:spPr>
          <a:xfrm rot="10800000">
            <a:off x="7498386" y="4173133"/>
            <a:ext cx="742254" cy="148909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8" descr="Hold Gesture">
            <a:extLst>
              <a:ext uri="{FF2B5EF4-FFF2-40B4-BE49-F238E27FC236}">
                <a16:creationId xmlns:a16="http://schemas.microsoft.com/office/drawing/2014/main" id="{B67BE23E-6749-4E9D-9400-CAFA917293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68499" y="2021259"/>
            <a:ext cx="548640" cy="548640"/>
          </a:xfrm>
          <a:prstGeom prst="rect">
            <a:avLst/>
          </a:prstGeom>
        </p:spPr>
      </p:pic>
      <p:pic>
        <p:nvPicPr>
          <p:cNvPr id="15" name="Graphic 10" descr="Monitor">
            <a:extLst>
              <a:ext uri="{FF2B5EF4-FFF2-40B4-BE49-F238E27FC236}">
                <a16:creationId xmlns:a16="http://schemas.microsoft.com/office/drawing/2014/main" id="{1716C7F3-9DDD-4EC7-BBE5-2137C17A9D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17218" y="1887132"/>
            <a:ext cx="914400" cy="914400"/>
          </a:xfrm>
          <a:prstGeom prst="rect">
            <a:avLst/>
          </a:prstGeom>
        </p:spPr>
      </p:pic>
      <p:pic>
        <p:nvPicPr>
          <p:cNvPr id="16" name="Graphic 16" descr="Streetlight">
            <a:extLst>
              <a:ext uri="{FF2B5EF4-FFF2-40B4-BE49-F238E27FC236}">
                <a16:creationId xmlns:a16="http://schemas.microsoft.com/office/drawing/2014/main" id="{3364A5C1-AE93-4C7B-BD31-ABBE2F83B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7322" y="1807788"/>
            <a:ext cx="640080" cy="640080"/>
          </a:xfrm>
          <a:prstGeom prst="rect">
            <a:avLst/>
          </a:prstGeom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B2D9FF9-7953-45E4-AA26-B47A0A0DE25A}"/>
              </a:ext>
            </a:extLst>
          </p:cNvPr>
          <p:cNvCxnSpPr>
            <a:cxnSpLocks/>
            <a:stCxn id="29" idx="0"/>
            <a:endCxn id="9" idx="3"/>
          </p:cNvCxnSpPr>
          <p:nvPr/>
        </p:nvCxnSpPr>
        <p:spPr>
          <a:xfrm rot="16200000" flipV="1">
            <a:off x="2760068" y="943410"/>
            <a:ext cx="232847" cy="2601683"/>
          </a:xfrm>
          <a:prstGeom prst="bentConnector2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E370F21-54F6-4434-B315-9C4B057E1F99}"/>
              </a:ext>
            </a:extLst>
          </p:cNvPr>
          <p:cNvCxnSpPr>
            <a:cxnSpLocks/>
            <a:stCxn id="15" idx="2"/>
            <a:endCxn id="8" idx="3"/>
          </p:cNvCxnSpPr>
          <p:nvPr/>
        </p:nvCxnSpPr>
        <p:spPr>
          <a:xfrm rot="5400000">
            <a:off x="8586402" y="2399316"/>
            <a:ext cx="685800" cy="1490232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F8ADE8D-F1BD-41D2-A729-9FC1DA34261B}"/>
              </a:ext>
            </a:extLst>
          </p:cNvPr>
          <p:cNvCxnSpPr>
            <a:cxnSpLocks/>
            <a:stCxn id="14" idx="2"/>
            <a:endCxn id="8" idx="3"/>
          </p:cNvCxnSpPr>
          <p:nvPr/>
        </p:nvCxnSpPr>
        <p:spPr>
          <a:xfrm rot="5400000">
            <a:off x="9104787" y="1649299"/>
            <a:ext cx="917433" cy="2758633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EA6E81-5FBF-4062-B091-2F5EA0A18123}"/>
              </a:ext>
            </a:extLst>
          </p:cNvPr>
          <p:cNvSpPr txBox="1"/>
          <p:nvPr/>
        </p:nvSpPr>
        <p:spPr>
          <a:xfrm>
            <a:off x="9079230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Dashboard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F6AECA-FF2E-47F2-8531-F5FC6B7285F9}"/>
              </a:ext>
            </a:extLst>
          </p:cNvPr>
          <p:cNvSpPr txBox="1"/>
          <p:nvPr/>
        </p:nvSpPr>
        <p:spPr>
          <a:xfrm>
            <a:off x="10389209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Control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62C16C-8F92-4E99-8F60-A0FFEC416E68}"/>
              </a:ext>
            </a:extLst>
          </p:cNvPr>
          <p:cNvSpPr txBox="1"/>
          <p:nvPr/>
        </p:nvSpPr>
        <p:spPr>
          <a:xfrm>
            <a:off x="660437" y="3145965"/>
            <a:ext cx="268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B42025"/>
                </a:solidFill>
              </a:rPr>
              <a:t>Connected Street Lights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1B237AE0-B3D2-4ED3-845A-D7E30B9EC477}"/>
              </a:ext>
            </a:extLst>
          </p:cNvPr>
          <p:cNvSpPr/>
          <p:nvPr/>
        </p:nvSpPr>
        <p:spPr bwMode="auto">
          <a:xfrm>
            <a:off x="6829977" y="3229801"/>
            <a:ext cx="1371600" cy="5014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Service Layer</a:t>
            </a:r>
            <a:endParaRPr lang="en-US" sz="900" b="1" kern="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24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819CB709-E6EA-467D-9592-FD5B6CF5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08" y="3295289"/>
            <a:ext cx="53319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9F4F3D-208F-49A3-A765-0B5BA0153CDD}"/>
              </a:ext>
            </a:extLst>
          </p:cNvPr>
          <p:cNvSpPr txBox="1"/>
          <p:nvPr/>
        </p:nvSpPr>
        <p:spPr>
          <a:xfrm>
            <a:off x="7785077" y="380483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Cloud </a:t>
            </a:r>
            <a:br>
              <a:rPr lang="en-GB" sz="1600" b="1" dirty="0">
                <a:solidFill>
                  <a:srgbClr val="B42025"/>
                </a:solidFill>
              </a:rPr>
            </a:br>
            <a:r>
              <a:rPr lang="en-GB" sz="1600" b="1" dirty="0">
                <a:solidFill>
                  <a:srgbClr val="B42025"/>
                </a:solidFill>
              </a:rPr>
              <a:t>IoT Platform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13B70BD-AFCF-45DC-B50E-38ABF57D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6" y="2394182"/>
            <a:ext cx="571613" cy="347472"/>
          </a:xfrm>
          <a:prstGeom prst="rect">
            <a:avLst/>
          </a:prstGeom>
          <a:noFill/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0EFD50D1-DECD-41D5-B549-1A95172A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14" y="2394182"/>
            <a:ext cx="571613" cy="347472"/>
          </a:xfrm>
          <a:prstGeom prst="rect">
            <a:avLst/>
          </a:prstGeom>
          <a:noFill/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29212B5-85DB-4DC7-AAA5-07B8B2A1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3" y="2394182"/>
            <a:ext cx="571613" cy="347472"/>
          </a:xfrm>
          <a:prstGeom prst="rect">
            <a:avLst/>
          </a:prstGeom>
          <a:noFill/>
        </p:spPr>
      </p:pic>
      <p:pic>
        <p:nvPicPr>
          <p:cNvPr id="29" name="Graphic 13" descr="Wireless router">
            <a:extLst>
              <a:ext uri="{FF2B5EF4-FFF2-40B4-BE49-F238E27FC236}">
                <a16:creationId xmlns:a16="http://schemas.microsoft.com/office/drawing/2014/main" id="{1A69D3B6-4E01-40E7-B816-BCD68F3F5A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20132" y="2360675"/>
            <a:ext cx="914400" cy="914400"/>
          </a:xfrm>
          <a:prstGeom prst="rect">
            <a:avLst/>
          </a:prstGeom>
        </p:spPr>
      </p:pic>
      <p:pic>
        <p:nvPicPr>
          <p:cNvPr id="30" name="Graphic 29" descr="Research">
            <a:extLst>
              <a:ext uri="{FF2B5EF4-FFF2-40B4-BE49-F238E27FC236}">
                <a16:creationId xmlns:a16="http://schemas.microsoft.com/office/drawing/2014/main" id="{A5BF68BA-FDD8-4D2F-8FC7-8017BED13E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73447" y="3906802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440CF35-81D3-4F3A-AEDD-505B5A116F6B}"/>
              </a:ext>
            </a:extLst>
          </p:cNvPr>
          <p:cNvSpPr txBox="1"/>
          <p:nvPr/>
        </p:nvSpPr>
        <p:spPr>
          <a:xfrm>
            <a:off x="10435599" y="4780941"/>
            <a:ext cx="116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Analytics as a Service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6A31E95D-ED40-4A29-99E7-DDFCAF27D501}"/>
              </a:ext>
            </a:extLst>
          </p:cNvPr>
          <p:cNvCxnSpPr>
            <a:cxnSpLocks/>
            <a:stCxn id="30" idx="1"/>
          </p:cNvCxnSpPr>
          <p:nvPr/>
        </p:nvCxnSpPr>
        <p:spPr>
          <a:xfrm rot="10800000">
            <a:off x="8184187" y="3671972"/>
            <a:ext cx="2389261" cy="692031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>
            <a:extLst>
              <a:ext uri="{FF2B5EF4-FFF2-40B4-BE49-F238E27FC236}">
                <a16:creationId xmlns:a16="http://schemas.microsoft.com/office/drawing/2014/main" id="{4172ED82-9C9F-449A-A273-7FD94B4A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57" y="6367562"/>
            <a:ext cx="565608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phic 16" descr="Streetlight">
            <a:extLst>
              <a:ext uri="{FF2B5EF4-FFF2-40B4-BE49-F238E27FC236}">
                <a16:creationId xmlns:a16="http://schemas.microsoft.com/office/drawing/2014/main" id="{4A6190D9-E06F-4344-8D29-EB7D5F1141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80246" y="5737123"/>
            <a:ext cx="640080" cy="640080"/>
          </a:xfrm>
          <a:prstGeom prst="rect">
            <a:avLst/>
          </a:prstGeom>
        </p:spPr>
      </p:pic>
      <p:pic>
        <p:nvPicPr>
          <p:cNvPr id="35" name="Graphic 16" descr="Streetlight">
            <a:extLst>
              <a:ext uri="{FF2B5EF4-FFF2-40B4-BE49-F238E27FC236}">
                <a16:creationId xmlns:a16="http://schemas.microsoft.com/office/drawing/2014/main" id="{A4C67A3E-2E05-436C-B36A-2EA3A5D5F4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68299" y="5730179"/>
            <a:ext cx="640080" cy="640080"/>
          </a:xfrm>
          <a:prstGeom prst="rect">
            <a:avLst/>
          </a:prstGeom>
        </p:spPr>
      </p:pic>
      <p:pic>
        <p:nvPicPr>
          <p:cNvPr id="36" name="Graphic 16" descr="Streetlight">
            <a:extLst>
              <a:ext uri="{FF2B5EF4-FFF2-40B4-BE49-F238E27FC236}">
                <a16:creationId xmlns:a16="http://schemas.microsoft.com/office/drawing/2014/main" id="{A7D589F5-9C8B-4292-A82A-A8642CA200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857292" y="5745716"/>
            <a:ext cx="640080" cy="640080"/>
          </a:xfrm>
          <a:prstGeom prst="rect">
            <a:avLst/>
          </a:prstGeom>
        </p:spPr>
      </p:pic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310532AC-AB89-4BB0-87D0-538E70068FA7}"/>
              </a:ext>
            </a:extLst>
          </p:cNvPr>
          <p:cNvCxnSpPr>
            <a:cxnSpLocks/>
            <a:stCxn id="38" idx="2"/>
          </p:cNvCxnSpPr>
          <p:nvPr/>
        </p:nvCxnSpPr>
        <p:spPr>
          <a:xfrm rot="5400000">
            <a:off x="4002792" y="4089088"/>
            <a:ext cx="618851" cy="3159624"/>
          </a:xfrm>
          <a:prstGeom prst="bentConnector2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13" descr="Wireless router">
            <a:extLst>
              <a:ext uri="{FF2B5EF4-FFF2-40B4-BE49-F238E27FC236}">
                <a16:creationId xmlns:a16="http://schemas.microsoft.com/office/drawing/2014/main" id="{773615F7-FA7B-4CEE-B340-EDF23E45FE6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434829" y="4445075"/>
            <a:ext cx="914400" cy="914400"/>
          </a:xfrm>
          <a:prstGeom prst="rect">
            <a:avLst/>
          </a:prstGeom>
        </p:spPr>
      </p:pic>
      <p:sp>
        <p:nvSpPr>
          <p:cNvPr id="39" name="Rounded Rectangle 87">
            <a:extLst>
              <a:ext uri="{FF2B5EF4-FFF2-40B4-BE49-F238E27FC236}">
                <a16:creationId xmlns:a16="http://schemas.microsoft.com/office/drawing/2014/main" id="{5905034D-8FB3-436A-9EFB-5F2E3930714E}"/>
              </a:ext>
            </a:extLst>
          </p:cNvPr>
          <p:cNvSpPr/>
          <p:nvPr/>
        </p:nvSpPr>
        <p:spPr bwMode="auto">
          <a:xfrm>
            <a:off x="5048519" y="4763166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A1993E2D-3D78-4E08-8776-D9B37AD2DE34}"/>
              </a:ext>
            </a:extLst>
          </p:cNvPr>
          <p:cNvCxnSpPr>
            <a:cxnSpLocks/>
            <a:stCxn id="8" idx="1"/>
            <a:endCxn id="38" idx="0"/>
          </p:cNvCxnSpPr>
          <p:nvPr/>
        </p:nvCxnSpPr>
        <p:spPr>
          <a:xfrm rot="10800000" flipV="1">
            <a:off x="5892030" y="3487331"/>
            <a:ext cx="920557" cy="957743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>
            <a:extLst>
              <a:ext uri="{FF2B5EF4-FFF2-40B4-BE49-F238E27FC236}">
                <a16:creationId xmlns:a16="http://schemas.microsoft.com/office/drawing/2014/main" id="{CED46ACA-60EE-4864-8ACD-8829F9614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54" y="6368561"/>
            <a:ext cx="565608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33115CC2-F99C-478D-A625-EAB5B458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51" y="6396444"/>
            <a:ext cx="565608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6E793D0A-CA32-40D9-873D-AA2D44D800CD}"/>
              </a:ext>
            </a:extLst>
          </p:cNvPr>
          <p:cNvCxnSpPr>
            <a:cxnSpLocks/>
            <a:stCxn id="8" idx="1"/>
            <a:endCxn id="29" idx="2"/>
          </p:cNvCxnSpPr>
          <p:nvPr/>
        </p:nvCxnSpPr>
        <p:spPr>
          <a:xfrm rot="10800000">
            <a:off x="4177332" y="3275076"/>
            <a:ext cx="2635254" cy="21225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94F148-F661-437A-8FBD-1DF3B6ECD3EA}"/>
              </a:ext>
            </a:extLst>
          </p:cNvPr>
          <p:cNvGrpSpPr/>
          <p:nvPr/>
        </p:nvGrpSpPr>
        <p:grpSpPr>
          <a:xfrm>
            <a:off x="7869512" y="5104442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45" name="Rounded Rectangle 87">
              <a:extLst>
                <a:ext uri="{FF2B5EF4-FFF2-40B4-BE49-F238E27FC236}">
                  <a16:creationId xmlns:a16="http://schemas.microsoft.com/office/drawing/2014/main" id="{3F924777-F830-477C-9C21-8C0827A63429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46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483CF0D3-D0B6-4342-8705-C077DD378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0A72FB-D049-49C2-B857-66CCE6E0297F}"/>
              </a:ext>
            </a:extLst>
          </p:cNvPr>
          <p:cNvGrpSpPr/>
          <p:nvPr/>
        </p:nvGrpSpPr>
        <p:grpSpPr>
          <a:xfrm>
            <a:off x="11038052" y="2406017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48" name="Rounded Rectangle 87">
              <a:extLst>
                <a:ext uri="{FF2B5EF4-FFF2-40B4-BE49-F238E27FC236}">
                  <a16:creationId xmlns:a16="http://schemas.microsoft.com/office/drawing/2014/main" id="{80F5052E-947C-48A4-99A9-396D6CE4DF56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49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8A85E1B3-B812-4A3A-B1F7-7ABB670F6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4D2D594-81A2-4313-A626-40A5FECF3B28}"/>
              </a:ext>
            </a:extLst>
          </p:cNvPr>
          <p:cNvGrpSpPr/>
          <p:nvPr/>
        </p:nvGrpSpPr>
        <p:grpSpPr>
          <a:xfrm>
            <a:off x="9891417" y="2406017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51" name="Rounded Rectangle 87">
              <a:extLst>
                <a:ext uri="{FF2B5EF4-FFF2-40B4-BE49-F238E27FC236}">
                  <a16:creationId xmlns:a16="http://schemas.microsoft.com/office/drawing/2014/main" id="{FA21BDE3-A054-48F6-9A3F-65E38CD3C852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52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79CB98BB-490E-426A-B151-4A3901BCE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Rounded Rectangle 87">
            <a:extLst>
              <a:ext uri="{FF2B5EF4-FFF2-40B4-BE49-F238E27FC236}">
                <a16:creationId xmlns:a16="http://schemas.microsoft.com/office/drawing/2014/main" id="{B1F76A7A-F8E1-4373-944A-44195AAFEB86}"/>
              </a:ext>
            </a:extLst>
          </p:cNvPr>
          <p:cNvSpPr/>
          <p:nvPr/>
        </p:nvSpPr>
        <p:spPr bwMode="auto">
          <a:xfrm>
            <a:off x="4487790" y="2602769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pic>
        <p:nvPicPr>
          <p:cNvPr id="54" name="Graphic 16" descr="Streetlight">
            <a:extLst>
              <a:ext uri="{FF2B5EF4-FFF2-40B4-BE49-F238E27FC236}">
                <a16:creationId xmlns:a16="http://schemas.microsoft.com/office/drawing/2014/main" id="{DC9D810E-699E-4C87-8C81-41F5EC87B6A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8230" y="4539262"/>
            <a:ext cx="640080" cy="640080"/>
          </a:xfrm>
          <a:prstGeom prst="rect">
            <a:avLst/>
          </a:prstGeom>
        </p:spPr>
      </p:pic>
      <p:pic>
        <p:nvPicPr>
          <p:cNvPr id="55" name="Graphic 16" descr="Streetlight">
            <a:extLst>
              <a:ext uri="{FF2B5EF4-FFF2-40B4-BE49-F238E27FC236}">
                <a16:creationId xmlns:a16="http://schemas.microsoft.com/office/drawing/2014/main" id="{446A999C-9C97-4D1B-A2A4-5FCD2031FFD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159107" y="4539262"/>
            <a:ext cx="640080" cy="640080"/>
          </a:xfrm>
          <a:prstGeom prst="rect">
            <a:avLst/>
          </a:prstGeom>
        </p:spPr>
      </p:pic>
      <p:pic>
        <p:nvPicPr>
          <p:cNvPr id="56" name="Graphic 16" descr="Streetlight">
            <a:extLst>
              <a:ext uri="{FF2B5EF4-FFF2-40B4-BE49-F238E27FC236}">
                <a16:creationId xmlns:a16="http://schemas.microsoft.com/office/drawing/2014/main" id="{957B90E5-2EE6-4795-96B8-11F5E5A915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209983" y="4539262"/>
            <a:ext cx="640080" cy="640080"/>
          </a:xfrm>
          <a:prstGeom prst="rect">
            <a:avLst/>
          </a:prstGeom>
        </p:spPr>
      </p:pic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149E0940-4470-44CD-97CB-2FAC94C77297}"/>
              </a:ext>
            </a:extLst>
          </p:cNvPr>
          <p:cNvCxnSpPr>
            <a:cxnSpLocks/>
            <a:stCxn id="58" idx="2"/>
            <a:endCxn id="54" idx="3"/>
          </p:cNvCxnSpPr>
          <p:nvPr/>
        </p:nvCxnSpPr>
        <p:spPr>
          <a:xfrm rot="5400000">
            <a:off x="2917317" y="3410446"/>
            <a:ext cx="279850" cy="2617863"/>
          </a:xfrm>
          <a:prstGeom prst="bentConnector2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aphic 13" descr="Wireless router">
            <a:extLst>
              <a:ext uri="{FF2B5EF4-FFF2-40B4-BE49-F238E27FC236}">
                <a16:creationId xmlns:a16="http://schemas.microsoft.com/office/drawing/2014/main" id="{A3D5D433-6178-4AEA-82CD-FC665BE23C1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908973" y="3665052"/>
            <a:ext cx="914400" cy="914400"/>
          </a:xfrm>
          <a:prstGeom prst="rect">
            <a:avLst/>
          </a:prstGeom>
        </p:spPr>
      </p:pic>
      <p:sp>
        <p:nvSpPr>
          <p:cNvPr id="59" name="Rounded Rectangle 87">
            <a:extLst>
              <a:ext uri="{FF2B5EF4-FFF2-40B4-BE49-F238E27FC236}">
                <a16:creationId xmlns:a16="http://schemas.microsoft.com/office/drawing/2014/main" id="{9F238CC9-8D6F-4FA7-944A-E80A4EC36D77}"/>
              </a:ext>
            </a:extLst>
          </p:cNvPr>
          <p:cNvSpPr/>
          <p:nvPr/>
        </p:nvSpPr>
        <p:spPr bwMode="auto">
          <a:xfrm>
            <a:off x="4646265" y="3955675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3D137CE5-BB40-4831-817B-60064771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9" y="5115333"/>
            <a:ext cx="73035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8F104994-9003-4FF9-BAA9-1C991CCC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94" y="5115333"/>
            <a:ext cx="73035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AEC7D5C4-7D38-43DC-AF1B-359E6819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44" y="5115333"/>
            <a:ext cx="73035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7A2924C7-CD9C-4A5C-B826-5DEC8B80B873}"/>
              </a:ext>
            </a:extLst>
          </p:cNvPr>
          <p:cNvCxnSpPr>
            <a:cxnSpLocks/>
            <a:stCxn id="8" idx="1"/>
            <a:endCxn id="58" idx="0"/>
          </p:cNvCxnSpPr>
          <p:nvPr/>
        </p:nvCxnSpPr>
        <p:spPr>
          <a:xfrm rot="10800000" flipV="1">
            <a:off x="4366174" y="3487332"/>
            <a:ext cx="2446413" cy="177720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87">
            <a:extLst>
              <a:ext uri="{FF2B5EF4-FFF2-40B4-BE49-F238E27FC236}">
                <a16:creationId xmlns:a16="http://schemas.microsoft.com/office/drawing/2014/main" id="{989A368C-D9AF-4C29-8761-1DCB9FD5C361}"/>
              </a:ext>
            </a:extLst>
          </p:cNvPr>
          <p:cNvSpPr/>
          <p:nvPr/>
        </p:nvSpPr>
        <p:spPr bwMode="auto">
          <a:xfrm>
            <a:off x="10071003" y="3838187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</p:spTree>
    <p:extLst>
      <p:ext uri="{BB962C8B-B14F-4D97-AF65-F5344CB8AC3E}">
        <p14:creationId xmlns:p14="http://schemas.microsoft.com/office/powerpoint/2010/main" val="353260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32DD-1C6F-4352-BAC7-CD97D7FB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23" y="0"/>
            <a:ext cx="9891954" cy="1173570"/>
          </a:xfrm>
        </p:spPr>
        <p:txBody>
          <a:bodyPr>
            <a:normAutofit/>
          </a:bodyPr>
          <a:lstStyle/>
          <a:p>
            <a:r>
              <a:rPr lang="en-US" sz="4000" dirty="0"/>
              <a:t>oneM2M</a:t>
            </a:r>
            <a:r>
              <a:rPr lang="en-US" dirty="0"/>
              <a:t> i</a:t>
            </a:r>
            <a:r>
              <a:rPr lang="en-US" sz="4000" dirty="0"/>
              <a:t>nterworking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A118B-9FC0-4428-A43D-B606E4BD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01FE7E5-DD2B-45F5-927C-97951C5AD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26" y="1281114"/>
            <a:ext cx="8326347" cy="49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9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2B0811E-9033-423D-BADB-1E3C197C0402}"/>
              </a:ext>
            </a:extLst>
          </p:cNvPr>
          <p:cNvSpPr/>
          <p:nvPr/>
        </p:nvSpPr>
        <p:spPr>
          <a:xfrm>
            <a:off x="3557043" y="2904220"/>
            <a:ext cx="78700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LWM2M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66E3721C-09FB-4374-B552-1EB82CE32B16}"/>
              </a:ext>
            </a:extLst>
          </p:cNvPr>
          <p:cNvSpPr/>
          <p:nvPr/>
        </p:nvSpPr>
        <p:spPr>
          <a:xfrm>
            <a:off x="1743539" y="3353490"/>
            <a:ext cx="57361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XML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8AC242BC-5EBE-4F3D-A0C5-6D3268F09BAE}"/>
              </a:ext>
            </a:extLst>
          </p:cNvPr>
          <p:cNvSpPr/>
          <p:nvPr/>
        </p:nvSpPr>
        <p:spPr>
          <a:xfrm>
            <a:off x="2369634" y="3353489"/>
            <a:ext cx="57361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JSON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A0A0145F-5305-43CD-BEA8-2771A91962A2}"/>
              </a:ext>
            </a:extLst>
          </p:cNvPr>
          <p:cNvSpPr/>
          <p:nvPr/>
        </p:nvSpPr>
        <p:spPr>
          <a:xfrm>
            <a:off x="2999952" y="3353489"/>
            <a:ext cx="57361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CBOR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AAEED873-1A3B-4CE3-AB97-E6AF14A83A95}"/>
              </a:ext>
            </a:extLst>
          </p:cNvPr>
          <p:cNvSpPr/>
          <p:nvPr/>
        </p:nvSpPr>
        <p:spPr>
          <a:xfrm>
            <a:off x="3634963" y="3353488"/>
            <a:ext cx="1142264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00F8A518-A562-4B4A-95B6-7D972C389A1B}"/>
              </a:ext>
            </a:extLst>
          </p:cNvPr>
          <p:cNvSpPr/>
          <p:nvPr/>
        </p:nvSpPr>
        <p:spPr>
          <a:xfrm>
            <a:off x="1760968" y="3796362"/>
            <a:ext cx="718130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HTTP(s)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0581B8DE-E2A3-4AB6-A6F9-10EDC570605C}"/>
              </a:ext>
            </a:extLst>
          </p:cNvPr>
          <p:cNvSpPr/>
          <p:nvPr/>
        </p:nvSpPr>
        <p:spPr>
          <a:xfrm>
            <a:off x="1752042" y="4689531"/>
            <a:ext cx="72705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Cellular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796396D4-B5E6-4675-8ABA-0A372B6AE66B}"/>
              </a:ext>
            </a:extLst>
          </p:cNvPr>
          <p:cNvSpPr/>
          <p:nvPr/>
        </p:nvSpPr>
        <p:spPr>
          <a:xfrm>
            <a:off x="2540222" y="4689532"/>
            <a:ext cx="727057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Fixed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A8BE4F29-4E7A-4222-8A44-A54A5C5E12CE}"/>
              </a:ext>
            </a:extLst>
          </p:cNvPr>
          <p:cNvSpPr/>
          <p:nvPr/>
        </p:nvSpPr>
        <p:spPr>
          <a:xfrm>
            <a:off x="3328403" y="4689533"/>
            <a:ext cx="68063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Wi-Fi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E4C33565-5FDA-4315-9FAB-9592C45BA6FB}"/>
              </a:ext>
            </a:extLst>
          </p:cNvPr>
          <p:cNvSpPr/>
          <p:nvPr/>
        </p:nvSpPr>
        <p:spPr>
          <a:xfrm>
            <a:off x="4058677" y="4689533"/>
            <a:ext cx="72705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78F2431D-B885-4CCC-B275-4A78D2299FE1}"/>
              </a:ext>
            </a:extLst>
          </p:cNvPr>
          <p:cNvSpPr/>
          <p:nvPr/>
        </p:nvSpPr>
        <p:spPr>
          <a:xfrm>
            <a:off x="1758477" y="4238617"/>
            <a:ext cx="89052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TLS/PSK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913AA627-3FC3-4B26-A28C-AB1D08078365}"/>
              </a:ext>
            </a:extLst>
          </p:cNvPr>
          <p:cNvSpPr/>
          <p:nvPr/>
        </p:nvSpPr>
        <p:spPr>
          <a:xfrm>
            <a:off x="2716374" y="4242819"/>
            <a:ext cx="73615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TLS/PKI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4CF17515-FD85-4F69-8FB6-843632BF6DD9}"/>
              </a:ext>
            </a:extLst>
          </p:cNvPr>
          <p:cNvSpPr/>
          <p:nvPr/>
        </p:nvSpPr>
        <p:spPr>
          <a:xfrm>
            <a:off x="3516362" y="4245588"/>
            <a:ext cx="87688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DTLS/PSK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D14C67E6-5714-4F23-BF7C-374A6CC594AB}"/>
              </a:ext>
            </a:extLst>
          </p:cNvPr>
          <p:cNvSpPr/>
          <p:nvPr/>
        </p:nvSpPr>
        <p:spPr>
          <a:xfrm>
            <a:off x="4443857" y="4240308"/>
            <a:ext cx="341875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EDC1F739-6E63-4EC5-8004-F59F034AA704}"/>
              </a:ext>
            </a:extLst>
          </p:cNvPr>
          <p:cNvSpPr/>
          <p:nvPr/>
        </p:nvSpPr>
        <p:spPr>
          <a:xfrm>
            <a:off x="2536981" y="3799005"/>
            <a:ext cx="718130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CoAP(s)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FBAB8538-2398-4D7A-ACCA-36C0696CE208}"/>
              </a:ext>
            </a:extLst>
          </p:cNvPr>
          <p:cNvSpPr/>
          <p:nvPr/>
        </p:nvSpPr>
        <p:spPr>
          <a:xfrm>
            <a:off x="3312992" y="3801647"/>
            <a:ext cx="821942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MQTT(s)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455E0554-B7A9-4F41-B4D3-26E444A2D743}"/>
              </a:ext>
            </a:extLst>
          </p:cNvPr>
          <p:cNvSpPr/>
          <p:nvPr/>
        </p:nvSpPr>
        <p:spPr>
          <a:xfrm>
            <a:off x="4189890" y="3801647"/>
            <a:ext cx="595842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3FFF64C-67B1-431E-900C-DBCFC8557B39}"/>
              </a:ext>
            </a:extLst>
          </p:cNvPr>
          <p:cNvSpPr/>
          <p:nvPr/>
        </p:nvSpPr>
        <p:spPr>
          <a:xfrm>
            <a:off x="1753366" y="2902574"/>
            <a:ext cx="531896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OCF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7BD3CCB7-A5AB-4CDE-8295-7859DB09A3F8}"/>
              </a:ext>
            </a:extLst>
          </p:cNvPr>
          <p:cNvSpPr/>
          <p:nvPr/>
        </p:nvSpPr>
        <p:spPr>
          <a:xfrm>
            <a:off x="2353191" y="2902007"/>
            <a:ext cx="57592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OMA DM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8F77C5BD-C408-435F-A675-0F33EA8B2BB3}"/>
              </a:ext>
            </a:extLst>
          </p:cNvPr>
          <p:cNvSpPr/>
          <p:nvPr/>
        </p:nvSpPr>
        <p:spPr>
          <a:xfrm>
            <a:off x="3001173" y="2907224"/>
            <a:ext cx="49851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BBF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5F1AB242-B40D-479B-89E8-2C648F81CBBA}"/>
              </a:ext>
            </a:extLst>
          </p:cNvPr>
          <p:cNvSpPr/>
          <p:nvPr/>
        </p:nvSpPr>
        <p:spPr>
          <a:xfrm>
            <a:off x="4408836" y="2902006"/>
            <a:ext cx="36839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DFA03F29-61C0-4A97-99E7-281E158821B3}"/>
              </a:ext>
            </a:extLst>
          </p:cNvPr>
          <p:cNvSpPr/>
          <p:nvPr/>
        </p:nvSpPr>
        <p:spPr>
          <a:xfrm>
            <a:off x="1746198" y="2444988"/>
            <a:ext cx="838863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W3C TD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58198B1-4456-4DB2-A5EF-99FEE0258C8B}"/>
              </a:ext>
            </a:extLst>
          </p:cNvPr>
          <p:cNvSpPr/>
          <p:nvPr/>
        </p:nvSpPr>
        <p:spPr>
          <a:xfrm>
            <a:off x="2649000" y="2444987"/>
            <a:ext cx="942698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SAREF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790B628-C11E-412C-AA08-78DA96C1E542}"/>
              </a:ext>
            </a:extLst>
          </p:cNvPr>
          <p:cNvSpPr/>
          <p:nvPr/>
        </p:nvSpPr>
        <p:spPr>
          <a:xfrm>
            <a:off x="3637623" y="2444987"/>
            <a:ext cx="1142264" cy="383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969" y="-59326"/>
            <a:ext cx="1115084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oneM2M abstraction enables simpler interworking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6" name="Freeform: Shape 95"/>
          <p:cNvSpPr/>
          <p:nvPr/>
        </p:nvSpPr>
        <p:spPr>
          <a:xfrm>
            <a:off x="2619427" y="2012586"/>
            <a:ext cx="739773" cy="3439320"/>
          </a:xfrm>
          <a:custGeom>
            <a:avLst/>
            <a:gdLst>
              <a:gd name="connsiteX0" fmla="*/ 818004 w 2301895"/>
              <a:gd name="connsiteY0" fmla="*/ 7879 h 2954279"/>
              <a:gd name="connsiteX1" fmla="*/ 2049904 w 2301895"/>
              <a:gd name="connsiteY1" fmla="*/ 172979 h 2954279"/>
              <a:gd name="connsiteX2" fmla="*/ 2291204 w 2301895"/>
              <a:gd name="connsiteY2" fmla="*/ 1176279 h 2954279"/>
              <a:gd name="connsiteX3" fmla="*/ 1859404 w 2301895"/>
              <a:gd name="connsiteY3" fmla="*/ 1722379 h 2954279"/>
              <a:gd name="connsiteX4" fmla="*/ 1122804 w 2301895"/>
              <a:gd name="connsiteY4" fmla="*/ 2090679 h 2954279"/>
              <a:gd name="connsiteX5" fmla="*/ 43304 w 2301895"/>
              <a:gd name="connsiteY5" fmla="*/ 2370079 h 2954279"/>
              <a:gd name="connsiteX6" fmla="*/ 221104 w 2301895"/>
              <a:gd name="connsiteY6" fmla="*/ 2954279 h 295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1895" h="2954279">
                <a:moveTo>
                  <a:pt x="818004" y="7879"/>
                </a:moveTo>
                <a:cubicBezTo>
                  <a:pt x="1311187" y="-6938"/>
                  <a:pt x="1804371" y="-21754"/>
                  <a:pt x="2049904" y="172979"/>
                </a:cubicBezTo>
                <a:cubicBezTo>
                  <a:pt x="2295437" y="367712"/>
                  <a:pt x="2322954" y="918046"/>
                  <a:pt x="2291204" y="1176279"/>
                </a:cubicBezTo>
                <a:cubicBezTo>
                  <a:pt x="2259454" y="1434512"/>
                  <a:pt x="2054137" y="1569979"/>
                  <a:pt x="1859404" y="1722379"/>
                </a:cubicBezTo>
                <a:cubicBezTo>
                  <a:pt x="1664671" y="1874779"/>
                  <a:pt x="1425487" y="1982729"/>
                  <a:pt x="1122804" y="2090679"/>
                </a:cubicBezTo>
                <a:cubicBezTo>
                  <a:pt x="820121" y="2198629"/>
                  <a:pt x="193587" y="2226146"/>
                  <a:pt x="43304" y="2370079"/>
                </a:cubicBezTo>
                <a:cubicBezTo>
                  <a:pt x="-106979" y="2514012"/>
                  <a:pt x="178771" y="2852679"/>
                  <a:pt x="221104" y="2954279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7" name="Freeform: Shape 96"/>
          <p:cNvSpPr/>
          <p:nvPr/>
        </p:nvSpPr>
        <p:spPr>
          <a:xfrm>
            <a:off x="2210336" y="2052991"/>
            <a:ext cx="699781" cy="3455354"/>
          </a:xfrm>
          <a:custGeom>
            <a:avLst/>
            <a:gdLst>
              <a:gd name="connsiteX0" fmla="*/ 1097908 w 1097908"/>
              <a:gd name="connsiteY0" fmla="*/ 0 h 3073400"/>
              <a:gd name="connsiteX1" fmla="*/ 818508 w 1097908"/>
              <a:gd name="connsiteY1" fmla="*/ 774700 h 3073400"/>
              <a:gd name="connsiteX2" fmla="*/ 970908 w 1097908"/>
              <a:gd name="connsiteY2" fmla="*/ 1320800 h 3073400"/>
              <a:gd name="connsiteX3" fmla="*/ 666108 w 1097908"/>
              <a:gd name="connsiteY3" fmla="*/ 1701800 h 3073400"/>
              <a:gd name="connsiteX4" fmla="*/ 323208 w 1097908"/>
              <a:gd name="connsiteY4" fmla="*/ 2019300 h 3073400"/>
              <a:gd name="connsiteX5" fmla="*/ 5708 w 1097908"/>
              <a:gd name="connsiteY5" fmla="*/ 2565400 h 3073400"/>
              <a:gd name="connsiteX6" fmla="*/ 120008 w 1097908"/>
              <a:gd name="connsiteY6" fmla="*/ 307340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908" h="3073400">
                <a:moveTo>
                  <a:pt x="1097908" y="0"/>
                </a:moveTo>
                <a:cubicBezTo>
                  <a:pt x="968791" y="277283"/>
                  <a:pt x="839675" y="554567"/>
                  <a:pt x="818508" y="774700"/>
                </a:cubicBezTo>
                <a:cubicBezTo>
                  <a:pt x="797341" y="994833"/>
                  <a:pt x="996308" y="1166283"/>
                  <a:pt x="970908" y="1320800"/>
                </a:cubicBezTo>
                <a:cubicBezTo>
                  <a:pt x="945508" y="1475317"/>
                  <a:pt x="774058" y="1585383"/>
                  <a:pt x="666108" y="1701800"/>
                </a:cubicBezTo>
                <a:cubicBezTo>
                  <a:pt x="558158" y="1818217"/>
                  <a:pt x="433275" y="1875367"/>
                  <a:pt x="323208" y="2019300"/>
                </a:cubicBezTo>
                <a:cubicBezTo>
                  <a:pt x="213141" y="2163233"/>
                  <a:pt x="39575" y="2389717"/>
                  <a:pt x="5708" y="2565400"/>
                </a:cubicBezTo>
                <a:cubicBezTo>
                  <a:pt x="-28159" y="2741083"/>
                  <a:pt x="98841" y="2969683"/>
                  <a:pt x="120008" y="30734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8" name="Freeform: Shape 97"/>
          <p:cNvSpPr/>
          <p:nvPr/>
        </p:nvSpPr>
        <p:spPr>
          <a:xfrm>
            <a:off x="1716025" y="2008348"/>
            <a:ext cx="1493348" cy="3499997"/>
          </a:xfrm>
          <a:custGeom>
            <a:avLst/>
            <a:gdLst>
              <a:gd name="connsiteX0" fmla="*/ 1394315 w 1882543"/>
              <a:gd name="connsiteY0" fmla="*/ 0 h 3098800"/>
              <a:gd name="connsiteX1" fmla="*/ 98915 w 1882543"/>
              <a:gd name="connsiteY1" fmla="*/ 342900 h 3098800"/>
              <a:gd name="connsiteX2" fmla="*/ 137015 w 1882543"/>
              <a:gd name="connsiteY2" fmla="*/ 1358900 h 3098800"/>
              <a:gd name="connsiteX3" fmla="*/ 518015 w 1882543"/>
              <a:gd name="connsiteY3" fmla="*/ 1727200 h 3098800"/>
              <a:gd name="connsiteX4" fmla="*/ 1457815 w 1882543"/>
              <a:gd name="connsiteY4" fmla="*/ 2044700 h 3098800"/>
              <a:gd name="connsiteX5" fmla="*/ 1876915 w 1882543"/>
              <a:gd name="connsiteY5" fmla="*/ 2425700 h 3098800"/>
              <a:gd name="connsiteX6" fmla="*/ 1661015 w 1882543"/>
              <a:gd name="connsiteY6" fmla="*/ 3098800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2543" h="3098800">
                <a:moveTo>
                  <a:pt x="1394315" y="0"/>
                </a:moveTo>
                <a:cubicBezTo>
                  <a:pt x="851390" y="58208"/>
                  <a:pt x="308465" y="116417"/>
                  <a:pt x="98915" y="342900"/>
                </a:cubicBezTo>
                <a:cubicBezTo>
                  <a:pt x="-110635" y="569383"/>
                  <a:pt x="67165" y="1128183"/>
                  <a:pt x="137015" y="1358900"/>
                </a:cubicBezTo>
                <a:cubicBezTo>
                  <a:pt x="206865" y="1589617"/>
                  <a:pt x="297882" y="1612900"/>
                  <a:pt x="518015" y="1727200"/>
                </a:cubicBezTo>
                <a:cubicBezTo>
                  <a:pt x="738148" y="1841500"/>
                  <a:pt x="1231332" y="1928283"/>
                  <a:pt x="1457815" y="2044700"/>
                </a:cubicBezTo>
                <a:cubicBezTo>
                  <a:pt x="1684298" y="2161117"/>
                  <a:pt x="1843048" y="2250017"/>
                  <a:pt x="1876915" y="2425700"/>
                </a:cubicBezTo>
                <a:cubicBezTo>
                  <a:pt x="1910782" y="2601383"/>
                  <a:pt x="1785898" y="2850091"/>
                  <a:pt x="1661015" y="309880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9" name="Freeform: Shape 98"/>
          <p:cNvSpPr/>
          <p:nvPr/>
        </p:nvSpPr>
        <p:spPr>
          <a:xfrm>
            <a:off x="3589038" y="1881744"/>
            <a:ext cx="726256" cy="3712919"/>
          </a:xfrm>
          <a:custGeom>
            <a:avLst/>
            <a:gdLst>
              <a:gd name="connsiteX0" fmla="*/ 0 w 1985686"/>
              <a:gd name="connsiteY0" fmla="*/ 4370 h 3153970"/>
              <a:gd name="connsiteX1" fmla="*/ 1828800 w 1985686"/>
              <a:gd name="connsiteY1" fmla="*/ 156770 h 3153970"/>
              <a:gd name="connsiteX2" fmla="*/ 1828800 w 1985686"/>
              <a:gd name="connsiteY2" fmla="*/ 1033070 h 3153970"/>
              <a:gd name="connsiteX3" fmla="*/ 1308100 w 1985686"/>
              <a:gd name="connsiteY3" fmla="*/ 1515670 h 3153970"/>
              <a:gd name="connsiteX4" fmla="*/ 977900 w 1985686"/>
              <a:gd name="connsiteY4" fmla="*/ 2125270 h 3153970"/>
              <a:gd name="connsiteX5" fmla="*/ 292100 w 1985686"/>
              <a:gd name="connsiteY5" fmla="*/ 2645970 h 3153970"/>
              <a:gd name="connsiteX6" fmla="*/ 228600 w 1985686"/>
              <a:gd name="connsiteY6" fmla="*/ 3153970 h 315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5686" h="3153970">
                <a:moveTo>
                  <a:pt x="0" y="4370"/>
                </a:moveTo>
                <a:cubicBezTo>
                  <a:pt x="762000" y="-5155"/>
                  <a:pt x="1524000" y="-14680"/>
                  <a:pt x="1828800" y="156770"/>
                </a:cubicBezTo>
                <a:cubicBezTo>
                  <a:pt x="2133600" y="328220"/>
                  <a:pt x="1915583" y="806587"/>
                  <a:pt x="1828800" y="1033070"/>
                </a:cubicBezTo>
                <a:cubicBezTo>
                  <a:pt x="1742017" y="1259553"/>
                  <a:pt x="1449917" y="1333637"/>
                  <a:pt x="1308100" y="1515670"/>
                </a:cubicBezTo>
                <a:cubicBezTo>
                  <a:pt x="1166283" y="1697703"/>
                  <a:pt x="1147233" y="1936887"/>
                  <a:pt x="977900" y="2125270"/>
                </a:cubicBezTo>
                <a:cubicBezTo>
                  <a:pt x="808567" y="2313653"/>
                  <a:pt x="416983" y="2474520"/>
                  <a:pt x="292100" y="2645970"/>
                </a:cubicBezTo>
                <a:cubicBezTo>
                  <a:pt x="167217" y="2817420"/>
                  <a:pt x="197908" y="2985695"/>
                  <a:pt x="228600" y="315397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788" y="1528082"/>
            <a:ext cx="1017757" cy="677271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21B7231-E2DF-42C7-B61A-740E3E4A3DD2}"/>
              </a:ext>
            </a:extLst>
          </p:cNvPr>
          <p:cNvCxnSpPr/>
          <p:nvPr/>
        </p:nvCxnSpPr>
        <p:spPr>
          <a:xfrm>
            <a:off x="2067186" y="5149862"/>
            <a:ext cx="0" cy="3020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7B46109-9F90-45AD-96B7-1D26DB9AAB26}"/>
              </a:ext>
            </a:extLst>
          </p:cNvPr>
          <p:cNvCxnSpPr/>
          <p:nvPr/>
        </p:nvCxnSpPr>
        <p:spPr>
          <a:xfrm>
            <a:off x="2855366" y="5149862"/>
            <a:ext cx="0" cy="3020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E6644B0-62CB-4B84-9704-80006BD2D4EC}"/>
              </a:ext>
            </a:extLst>
          </p:cNvPr>
          <p:cNvCxnSpPr/>
          <p:nvPr/>
        </p:nvCxnSpPr>
        <p:spPr>
          <a:xfrm>
            <a:off x="3620337" y="5153152"/>
            <a:ext cx="0" cy="3020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Picture 172">
            <a:extLst>
              <a:ext uri="{FF2B5EF4-FFF2-40B4-BE49-F238E27FC236}">
                <a16:creationId xmlns:a16="http://schemas.microsoft.com/office/drawing/2014/main" id="{51CBF5AF-07AA-44B5-99D4-72D16E674E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79" t="11415" r="29192" b="69558"/>
          <a:stretch/>
        </p:blipFill>
        <p:spPr>
          <a:xfrm>
            <a:off x="3312992" y="5452662"/>
            <a:ext cx="678227" cy="717528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89FA6456-EFF0-4BE9-85FC-470A81C6A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681" t="49457" r="19180" b="31743"/>
          <a:stretch/>
        </p:blipFill>
        <p:spPr>
          <a:xfrm>
            <a:off x="2560207" y="5441871"/>
            <a:ext cx="689250" cy="708945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8C0E624A-50D1-4250-A589-5C6F6C29C6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47" t="11747" r="56922" b="69851"/>
          <a:stretch/>
        </p:blipFill>
        <p:spPr>
          <a:xfrm>
            <a:off x="1765078" y="5451906"/>
            <a:ext cx="726760" cy="7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04379"/>
      </p:ext>
    </p:extLst>
  </p:cSld>
  <p:clrMapOvr>
    <a:masterClrMapping/>
  </p:clrMapOvr>
</p:sld>
</file>

<file path=ppt/theme/theme1.xml><?xml version="1.0" encoding="utf-8"?>
<a:theme xmlns:a="http://schemas.openxmlformats.org/drawingml/2006/main" name="Future Technolog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1482</Words>
  <Application>Microsoft Office PowerPoint</Application>
  <PresentationFormat>Widescreen</PresentationFormat>
  <Paragraphs>432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Trebuchet MS</vt:lpstr>
      <vt:lpstr>Verdana</vt:lpstr>
      <vt:lpstr>Wingdings</vt:lpstr>
      <vt:lpstr>Future Technologies</vt:lpstr>
      <vt:lpstr>PowerPoint Presentation</vt:lpstr>
      <vt:lpstr>PowerPoint Presentation</vt:lpstr>
      <vt:lpstr>oneM2M interworking framework</vt:lpstr>
      <vt:lpstr>oneM2M interworks end-to-end systems</vt:lpstr>
      <vt:lpstr>oneM2M interworks end-to-end systems</vt:lpstr>
      <vt:lpstr>oneM2M interworks end-to-end systems</vt:lpstr>
      <vt:lpstr>oneM2M interworks end-to-end systems</vt:lpstr>
      <vt:lpstr>oneM2M interworking framework</vt:lpstr>
      <vt:lpstr>oneM2M abstraction enables simpler interworking</vt:lpstr>
      <vt:lpstr>oneM2M abstraction enables simpler interworking</vt:lpstr>
      <vt:lpstr>oneM2M interworking example</vt:lpstr>
      <vt:lpstr>oneM2M interworking example</vt:lpstr>
      <vt:lpstr>oneM2M interworking example</vt:lpstr>
      <vt:lpstr>oneM2M interworking example</vt:lpstr>
      <vt:lpstr>oneM2M interworking example</vt:lpstr>
      <vt:lpstr>oneM2M interworking example</vt:lpstr>
      <vt:lpstr>Takeaways </vt:lpstr>
      <vt:lpstr>PowerPoint Presentation</vt:lpstr>
      <vt:lpstr>PowerPoint Presentation</vt:lpstr>
      <vt:lpstr>Underlying Network Abstraction </vt:lpstr>
      <vt:lpstr>IoT Device Security Abstraction </vt:lpstr>
      <vt:lpstr>Transport Protocol Abstraction </vt:lpstr>
      <vt:lpstr>Content Serialization Abstraction </vt:lpstr>
      <vt:lpstr>IoT Services and Device Management Abstraction </vt:lpstr>
      <vt:lpstr>IoT Semantics Abstraction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Shefali Sinha</dc:creator>
  <cp:lastModifiedBy>Dale</cp:lastModifiedBy>
  <cp:revision>56</cp:revision>
  <dcterms:created xsi:type="dcterms:W3CDTF">2020-01-17T06:46:23Z</dcterms:created>
  <dcterms:modified xsi:type="dcterms:W3CDTF">2021-07-02T11:53:01Z</dcterms:modified>
</cp:coreProperties>
</file>